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66"/>
  </p:notesMasterIdLst>
  <p:sldIdLst>
    <p:sldId id="256" r:id="rId4"/>
    <p:sldId id="257" r:id="rId5"/>
    <p:sldId id="504" r:id="rId6"/>
    <p:sldId id="505" r:id="rId7"/>
    <p:sldId id="506" r:id="rId8"/>
    <p:sldId id="507" r:id="rId9"/>
    <p:sldId id="508" r:id="rId10"/>
    <p:sldId id="509" r:id="rId11"/>
    <p:sldId id="510" r:id="rId12"/>
    <p:sldId id="511" r:id="rId13"/>
    <p:sldId id="512" r:id="rId14"/>
    <p:sldId id="513" r:id="rId15"/>
    <p:sldId id="514" r:id="rId16"/>
    <p:sldId id="515" r:id="rId17"/>
    <p:sldId id="516" r:id="rId18"/>
    <p:sldId id="517" r:id="rId19"/>
    <p:sldId id="518" r:id="rId20"/>
    <p:sldId id="519" r:id="rId21"/>
    <p:sldId id="520" r:id="rId22"/>
    <p:sldId id="521" r:id="rId23"/>
    <p:sldId id="522" r:id="rId24"/>
    <p:sldId id="523" r:id="rId25"/>
    <p:sldId id="524" r:id="rId26"/>
    <p:sldId id="525" r:id="rId27"/>
    <p:sldId id="526" r:id="rId28"/>
    <p:sldId id="527" r:id="rId29"/>
    <p:sldId id="528" r:id="rId30"/>
    <p:sldId id="529" r:id="rId31"/>
    <p:sldId id="530" r:id="rId32"/>
    <p:sldId id="531" r:id="rId33"/>
    <p:sldId id="532" r:id="rId34"/>
    <p:sldId id="258" r:id="rId35"/>
    <p:sldId id="259" r:id="rId36"/>
    <p:sldId id="488" r:id="rId37"/>
    <p:sldId id="489" r:id="rId38"/>
    <p:sldId id="490" r:id="rId39"/>
    <p:sldId id="491" r:id="rId40"/>
    <p:sldId id="297" r:id="rId41"/>
    <p:sldId id="492" r:id="rId42"/>
    <p:sldId id="493" r:id="rId43"/>
    <p:sldId id="494" r:id="rId44"/>
    <p:sldId id="495" r:id="rId45"/>
    <p:sldId id="496" r:id="rId46"/>
    <p:sldId id="497" r:id="rId47"/>
    <p:sldId id="498" r:id="rId48"/>
    <p:sldId id="501" r:id="rId49"/>
    <p:sldId id="502" r:id="rId50"/>
    <p:sldId id="503" r:id="rId51"/>
    <p:sldId id="295"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Lato" panose="020F0502020204030203" charset="0"/>
      <p:regular r:id="rId73"/>
      <p:bold r:id="rId74"/>
      <p:italic r:id="rId75"/>
      <p:boldItalic r:id="rId76"/>
    </p:embeddedFont>
    <p:embeddedFont>
      <p:font typeface="Lato Light" panose="020F0302020204030203" charset="0"/>
      <p:regular r:id="rId77"/>
      <p:bold r:id="rId78"/>
      <p:italic r:id="rId79"/>
      <p:boldItalic r:id="rId80"/>
    </p:embeddedFont>
    <p:embeddedFont>
      <p:font typeface="Lucida Sans" panose="020B0602030504020204" pitchFamily="34" charset="0"/>
      <p:regular r:id="rId81"/>
      <p:bold r:id="rId82"/>
      <p:italic r:id="rId83"/>
      <p:boldItalic r:id="rId84"/>
    </p:embeddedFont>
    <p:embeddedFont>
      <p:font typeface="Montserrat" panose="020B0604020202020204" charset="0"/>
      <p:regular r:id="rId85"/>
      <p:bold r:id="rId86"/>
      <p:italic r:id="rId87"/>
      <p:boldItalic r:id="rId88"/>
    </p:embeddedFont>
    <p:embeddedFont>
      <p:font typeface="Poppins" panose="00000500000000000000" pitchFamily="2" charset="0"/>
      <p:regular r:id="rId89"/>
    </p:embeddedFont>
    <p:embeddedFont>
      <p:font typeface="Poppins Light" panose="00000400000000000000" pitchFamily="2" charset="0"/>
      <p:regular r:id="rId90"/>
    </p:embeddedFont>
    <p:embeddedFont>
      <p:font typeface="Poppins Medium" panose="00000600000000000000" pitchFamily="2" charset="0"/>
      <p:regular r:id="rId91"/>
    </p:embeddedFont>
    <p:embeddedFont>
      <p:font typeface="Poppins SemiBold" panose="00000700000000000000" pitchFamily="2" charset="0"/>
      <p:bold r:id="rId92"/>
    </p:embeddedFont>
    <p:embeddedFont>
      <p:font typeface="Raleway" panose="020B0604020202020204" charset="0"/>
      <p:regular r:id="rId93"/>
      <p:bold r:id="rId94"/>
      <p:italic r:id="rId95"/>
      <p:boldItalic r:id="rId96"/>
    </p:embeddedFont>
    <p:embeddedFont>
      <p:font typeface="Raleway Light" panose="020B0604020202020204" charset="0"/>
      <p:regular r:id="rId97"/>
      <p:bold r:id="rId98"/>
      <p:italic r:id="rId99"/>
      <p:boldItalic r:id="rId100"/>
    </p:embeddedFont>
    <p:embeddedFont>
      <p:font typeface="Raleway SemiBold" panose="020B0604020202020204" charset="0"/>
      <p:regular r:id="rId101"/>
      <p:bold r:id="rId102"/>
      <p:italic r:id="rId103"/>
      <p:boldItalic r:id="rId104"/>
    </p:embeddedFont>
    <p:embeddedFont>
      <p:font typeface="Verdana" panose="020B0604030504040204" pitchFamily="34"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73"/>
    <p:restoredTop sz="76498" autoAdjust="0"/>
  </p:normalViewPr>
  <p:slideViewPr>
    <p:cSldViewPr snapToGrid="0">
      <p:cViewPr varScale="1">
        <p:scale>
          <a:sx n="115" d="100"/>
          <a:sy n="115" d="100"/>
        </p:scale>
        <p:origin x="152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12"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font" Target="fonts/font41.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8.fntdata"/><Relationship Id="rId79" Type="http://schemas.openxmlformats.org/officeDocument/2006/relationships/font" Target="fonts/font13.fntdata"/><Relationship Id="rId102" Type="http://schemas.openxmlformats.org/officeDocument/2006/relationships/font" Target="fonts/font36.fntdata"/><Relationship Id="rId5" Type="http://schemas.openxmlformats.org/officeDocument/2006/relationships/slide" Target="slides/slide2.xml"/><Relationship Id="rId90" Type="http://schemas.openxmlformats.org/officeDocument/2006/relationships/font" Target="fonts/font24.fntdata"/><Relationship Id="rId95" Type="http://schemas.openxmlformats.org/officeDocument/2006/relationships/font" Target="fonts/font2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3.fntdata"/><Relationship Id="rId113" Type="http://schemas.openxmlformats.org/officeDocument/2006/relationships/tableStyles" Target="tableStyles.xml"/><Relationship Id="rId80" Type="http://schemas.openxmlformats.org/officeDocument/2006/relationships/font" Target="fonts/font14.fntdata"/><Relationship Id="rId85" Type="http://schemas.openxmlformats.org/officeDocument/2006/relationships/font" Target="fonts/font19.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7.fntdata"/><Relationship Id="rId108" Type="http://schemas.openxmlformats.org/officeDocument/2006/relationships/font" Target="fonts/font42.fntdata"/><Relationship Id="rId54" Type="http://schemas.openxmlformats.org/officeDocument/2006/relationships/slide" Target="slides/slide51.xml"/><Relationship Id="rId70" Type="http://schemas.openxmlformats.org/officeDocument/2006/relationships/font" Target="fonts/font4.fntdata"/><Relationship Id="rId75" Type="http://schemas.openxmlformats.org/officeDocument/2006/relationships/font" Target="fonts/font9.fntdata"/><Relationship Id="rId91" Type="http://schemas.openxmlformats.org/officeDocument/2006/relationships/font" Target="fonts/font25.fntdata"/><Relationship Id="rId96"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4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font" Target="fonts/font28.fntdata"/><Relationship Id="rId99" Type="http://schemas.openxmlformats.org/officeDocument/2006/relationships/font" Target="fonts/font33.fntdata"/><Relationship Id="rId101" Type="http://schemas.openxmlformats.org/officeDocument/2006/relationships/font" Target="fonts/font35.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commentAuthors" Target="commentAuthor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0.fntdata"/><Relationship Id="rId97" Type="http://schemas.openxmlformats.org/officeDocument/2006/relationships/font" Target="fonts/font31.fntdata"/><Relationship Id="rId104" Type="http://schemas.openxmlformats.org/officeDocument/2006/relationships/font" Target="fonts/font38.fntdata"/><Relationship Id="rId7" Type="http://schemas.openxmlformats.org/officeDocument/2006/relationships/slide" Target="slides/slide4.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notesMaster" Target="notesMasters/notesMaster1.xml"/><Relationship Id="rId87" Type="http://schemas.openxmlformats.org/officeDocument/2006/relationships/font" Target="fonts/font21.fntdata"/><Relationship Id="rId110"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font" Target="fonts/font16.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1.fntdata"/><Relationship Id="rId100" Type="http://schemas.openxmlformats.org/officeDocument/2006/relationships/font" Target="fonts/font34.fntdata"/><Relationship Id="rId105" Type="http://schemas.openxmlformats.org/officeDocument/2006/relationships/font" Target="fonts/font3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6.fntdata"/><Relationship Id="rId93" Type="http://schemas.openxmlformats.org/officeDocument/2006/relationships/font" Target="fonts/font27.fntdata"/><Relationship Id="rId98" Type="http://schemas.openxmlformats.org/officeDocument/2006/relationships/font" Target="fonts/font3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font" Target="fonts/font1.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17.fntdata"/><Relationship Id="rId88" Type="http://schemas.openxmlformats.org/officeDocument/2006/relationships/font" Target="fonts/font22.fntdata"/><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b="0" dirty="0"/>
              <a:t>OBIS non-matches  - status on </a:t>
            </a:r>
            <a:r>
              <a:rPr lang="nl-BE" sz="1400" b="0" dirty="0" err="1"/>
              <a:t>February</a:t>
            </a:r>
            <a:r>
              <a:rPr lang="nl-BE" sz="1400" b="0" dirty="0"/>
              <a:t> 2015</a:t>
            </a:r>
          </a:p>
        </c:rich>
      </c:tx>
      <c:layout>
        <c:manualLayout>
          <c:xMode val="edge"/>
          <c:yMode val="edge"/>
          <c:x val="0.23119098050017572"/>
          <c:y val="4.2194170173172799E-2"/>
        </c:manualLayout>
      </c:layout>
      <c:overlay val="0"/>
    </c:title>
    <c:autoTitleDeleted val="0"/>
    <c:plotArea>
      <c:layout/>
      <c:ofPieChart>
        <c:ofPieType val="bar"/>
        <c:varyColors val="1"/>
        <c:ser>
          <c:idx val="0"/>
          <c:order val="0"/>
          <c:dPt>
            <c:idx val="0"/>
            <c:bubble3D val="0"/>
            <c:spPr>
              <a:solidFill>
                <a:schemeClr val="accent6"/>
              </a:solidFill>
            </c:spPr>
            <c:extLst>
              <c:ext xmlns:c16="http://schemas.microsoft.com/office/drawing/2014/chart" uri="{C3380CC4-5D6E-409C-BE32-E72D297353CC}">
                <c16:uniqueId val="{00000001-EDAF-0242-9E78-65D4AA69C3C0}"/>
              </c:ext>
            </c:extLst>
          </c:dPt>
          <c:dPt>
            <c:idx val="1"/>
            <c:bubble3D val="0"/>
            <c:spPr>
              <a:solidFill>
                <a:schemeClr val="accent1"/>
              </a:solidFill>
            </c:spPr>
            <c:extLst>
              <c:ext xmlns:c16="http://schemas.microsoft.com/office/drawing/2014/chart" uri="{C3380CC4-5D6E-409C-BE32-E72D297353CC}">
                <c16:uniqueId val="{00000003-EDAF-0242-9E78-65D4AA69C3C0}"/>
              </c:ext>
            </c:extLst>
          </c:dPt>
          <c:dPt>
            <c:idx val="2"/>
            <c:bubble3D val="0"/>
            <c:spPr>
              <a:solidFill>
                <a:srgbClr val="92D050"/>
              </a:solidFill>
            </c:spPr>
            <c:extLst>
              <c:ext xmlns:c16="http://schemas.microsoft.com/office/drawing/2014/chart" uri="{C3380CC4-5D6E-409C-BE32-E72D297353CC}">
                <c16:uniqueId val="{00000005-EDAF-0242-9E78-65D4AA69C3C0}"/>
              </c:ext>
            </c:extLst>
          </c:dPt>
          <c:dPt>
            <c:idx val="3"/>
            <c:bubble3D val="0"/>
            <c:spPr>
              <a:solidFill>
                <a:srgbClr val="C00000"/>
              </a:solidFill>
            </c:spPr>
            <c:extLst>
              <c:ext xmlns:c16="http://schemas.microsoft.com/office/drawing/2014/chart" uri="{C3380CC4-5D6E-409C-BE32-E72D297353CC}">
                <c16:uniqueId val="{00000007-EDAF-0242-9E78-65D4AA69C3C0}"/>
              </c:ext>
            </c:extLst>
          </c:dPt>
          <c:dPt>
            <c:idx val="4"/>
            <c:bubble3D val="0"/>
            <c:spPr>
              <a:solidFill>
                <a:srgbClr val="504A2E"/>
              </a:solidFill>
            </c:spPr>
            <c:extLst>
              <c:ext xmlns:c16="http://schemas.microsoft.com/office/drawing/2014/chart" uri="{C3380CC4-5D6E-409C-BE32-E72D297353CC}">
                <c16:uniqueId val="{00000009-EDAF-0242-9E78-65D4AA69C3C0}"/>
              </c:ext>
            </c:extLst>
          </c:dPt>
          <c:dPt>
            <c:idx val="5"/>
            <c:bubble3D val="0"/>
            <c:spPr>
              <a:solidFill>
                <a:schemeClr val="accent5"/>
              </a:solidFill>
            </c:spPr>
            <c:extLst>
              <c:ext xmlns:c16="http://schemas.microsoft.com/office/drawing/2014/chart" uri="{C3380CC4-5D6E-409C-BE32-E72D297353CC}">
                <c16:uniqueId val="{0000000B-EDAF-0242-9E78-65D4AA69C3C0}"/>
              </c:ext>
            </c:extLst>
          </c:dPt>
          <c:dLbls>
            <c:spPr>
              <a:noFill/>
              <a:ln>
                <a:noFill/>
              </a:ln>
              <a:effectLst/>
            </c:spPr>
            <c:dLblPos val="bestFit"/>
            <c:showLegendKey val="0"/>
            <c:showVal val="0"/>
            <c:showCatName val="0"/>
            <c:showSerName val="0"/>
            <c:showPercent val="1"/>
            <c:showBubbleSize val="0"/>
            <c:showLeaderLines val="1"/>
            <c:extLst>
              <c:ext xmlns:c15="http://schemas.microsoft.com/office/drawing/2012/chart" uri="{CE6537A1-D6FC-4f65-9D91-7224C49458BB}"/>
            </c:extLst>
          </c:dLbls>
          <c:cat>
            <c:strRef>
              <c:f>'feb2015'!$D$53:$D$57</c:f>
              <c:strCache>
                <c:ptCount val="5"/>
                <c:pt idx="0">
                  <c:v>pending</c:v>
                </c:pt>
                <c:pt idx="1">
                  <c:v>Matched with Aphia</c:v>
                </c:pt>
                <c:pt idx="2">
                  <c:v>editor notes</c:v>
                </c:pt>
                <c:pt idx="3">
                  <c:v>non-marine flag</c:v>
                </c:pt>
                <c:pt idx="4">
                  <c:v>fossil flag ca.</c:v>
                </c:pt>
              </c:strCache>
            </c:strRef>
          </c:cat>
          <c:val>
            <c:numRef>
              <c:f>'feb2015'!$G$53:$G$57</c:f>
              <c:numCache>
                <c:formatCode>0.00</c:formatCode>
                <c:ptCount val="5"/>
                <c:pt idx="0">
                  <c:v>29.317142857142859</c:v>
                </c:pt>
                <c:pt idx="1">
                  <c:v>34.442857142857143</c:v>
                </c:pt>
                <c:pt idx="2">
                  <c:v>14.105714285714285</c:v>
                </c:pt>
                <c:pt idx="3">
                  <c:v>12.134285714285713</c:v>
                </c:pt>
                <c:pt idx="4">
                  <c:v>10</c:v>
                </c:pt>
              </c:numCache>
            </c:numRef>
          </c:val>
          <c:extLst>
            <c:ext xmlns:c16="http://schemas.microsoft.com/office/drawing/2014/chart" uri="{C3380CC4-5D6E-409C-BE32-E72D297353CC}">
              <c16:uniqueId val="{0000000C-EDAF-0242-9E78-65D4AA69C3C0}"/>
            </c:ext>
          </c:extLst>
        </c:ser>
        <c:dLbls>
          <c:dLblPos val="bestFit"/>
          <c:showLegendKey val="0"/>
          <c:showVal val="0"/>
          <c:showCatName val="0"/>
          <c:showSerName val="0"/>
          <c:showPercent val="1"/>
          <c:showBubbleSize val="0"/>
          <c:showLeaderLines val="1"/>
        </c:dLbls>
        <c:gapWidth val="100"/>
        <c:splitType val="pos"/>
        <c:splitPos val="4"/>
        <c:secondPieSize val="75"/>
        <c:serLines/>
      </c:ofPieChart>
    </c:plotArea>
    <c:legend>
      <c:legendPos val="r"/>
      <c:layout>
        <c:manualLayout>
          <c:xMode val="edge"/>
          <c:yMode val="edge"/>
          <c:x val="0.7872098376122767"/>
          <c:y val="0.36330986404477217"/>
          <c:w val="0.17258107513400392"/>
          <c:h val="0.3403116277132025"/>
        </c:manualLayout>
      </c:layout>
      <c:overlay val="0"/>
      <c:txPr>
        <a:bodyPr/>
        <a:lstStyle/>
        <a:p>
          <a:pPr rtl="0">
            <a:defRPr sz="1100"/>
          </a:pPr>
          <a:endParaRPr lang="en-U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marinespecies.org/introduced/aphia.php?p=taxdetails&amp;id=132883"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3691 datasets of nearly 150,000 marine species. And to give you an idea, this year we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a:t>
            </a:r>
            <a:r>
              <a:rPr lang="en-US" sz="1200" b="0" i="0" kern="1200" dirty="0" err="1">
                <a:solidFill>
                  <a:schemeClr val="tx1"/>
                </a:solidFill>
                <a:effectLst/>
                <a:latin typeface="+mn-lt"/>
                <a:ea typeface="+mn-ea"/>
                <a:cs typeface="+mn-cs"/>
              </a:rPr>
              <a:t>surpases</a:t>
            </a:r>
            <a:r>
              <a:rPr lang="en-US" sz="1200" b="0" i="0" kern="1200" dirty="0">
                <a:solidFill>
                  <a:schemeClr val="tx1"/>
                </a:solidFill>
                <a:effectLst/>
                <a:latin typeface="+mn-lt"/>
                <a:ea typeface="+mn-ea"/>
                <a:cs typeface="+mn-cs"/>
              </a:rPr>
              <a:t>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lot of human and financial resources have been and are being invested into the collection of a vast amount of biodiversity data ranging from records of small microorganisms to megafauna, from the tropics to the poles and from the surface to the deepest trenches. The more than 60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was also capturing ABUNDANCE DATA, which represents the number of individuals of a species in a given area or volume of sea water or sediment. This is a key metric for the conservation of species and the management of species populations like fish stocks. Because the Impact of environmental change will happen first at the abundance level, and may not be detected immediately in species presence/absence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time.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holds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Also recent additions to OBIS are TRACKING DATA from tagged animals that are tracked via </a:t>
            </a:r>
            <a:r>
              <a:rPr lang="en-GB" sz="1200" b="0" kern="1200" dirty="0" err="1">
                <a:solidFill>
                  <a:schemeClr val="tx1"/>
                </a:solidFill>
                <a:effectLst/>
                <a:latin typeface="+mn-lt"/>
                <a:ea typeface="+mn-ea"/>
                <a:cs typeface="+mn-cs"/>
              </a:rPr>
              <a:t>satelites</a:t>
            </a:r>
            <a:r>
              <a:rPr lang="en-GB" sz="1200" b="0" kern="1200" dirty="0">
                <a:solidFill>
                  <a:schemeClr val="tx1"/>
                </a:solidFill>
                <a:effectLst/>
                <a:latin typeface="+mn-lt"/>
                <a:ea typeface="+mn-ea"/>
                <a:cs typeface="+mn-cs"/>
              </a:rPr>
              <a:t>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all starts with the over 1,000 data providers or data stewards who are willing to publish the data in the public domain. The data is standardized and quality controlled at the 31 regional or thematic OBIS nodes from where the central system harvests it, performs an extra QC step and publishes the integrated set. The API webservice powers the OBIS mapper, R package and third party applications, where data can be discovered and downloaded free of charge.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a bit about who we are. The Ocean Tracking Network is an aquatic research, data management, and partnership platform at Dalhousie University. We focus on biologging and electronic means of determining animal presence, especially acoustic telemetry. We partner with many stakeholders to make sure that data collected by researchers is used optimally and becomes part of the knowledge base used by decision makers, coastal communities, and the public at large.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therefore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data to the OBIS archive, the network of regional and thematic OBIS nodes execute stringent quality checks, such as validating accurate scientific nomenclature, and transform the data to meet Darwin Core standards and, ultimately, magnify the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in OBIS. So far we have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Such as this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The analysis showed that climate change shrank, widened and overall altered species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identified 30% of the ocean that is of immediate conservation concern responding to a call from the International Union for Conservation of Nature (IUCN) to protect 30% of the ocean.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data is regularly recommended as a trusted source and is used for environmental impact assessments, such as for the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TODO: add a Pacific region OTN splash page</a:t>
            </a:r>
            <a:endParaRPr dirty="0"/>
          </a:p>
        </p:txBody>
      </p:sp>
    </p:spTree>
    <p:extLst>
      <p:ext uri="{BB962C8B-B14F-4D97-AF65-F5344CB8AC3E}">
        <p14:creationId xmlns:p14="http://schemas.microsoft.com/office/powerpoint/2010/main" val="578939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to thank to all the supporters, donors and the thousands of scientists and the hundreds data managers who have been involved and contributed to OBIS. Without their efforts we would not have this fantastic resource to use today and in the future by our children.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We’re giving you the run of what OBIS is and why it’s great, next I’ll talk to you about the first of the quality control resources that OBIS helps make available to you, then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all the instruction that I think you’ll find relevant to your situation, so from there on we’re going to do some hands-on sessions. We’ll look at an example of an OGSL </a:t>
            </a:r>
            <a:r>
              <a:rPr lang="en-US" dirty="0" err="1"/>
              <a:t>biodiversite</a:t>
            </a:r>
            <a:r>
              <a:rPr lang="en-US" dirty="0"/>
              <a:t>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final day, we’ll take our experience and work out how we might implement something that will last a bit longer-term here at OGSL. We’ll decide what form that takes together, but some ideas I had were, designing a data pipeline that produces, from your current data workflows, an OBIS compliant archive for a given biodiversity project held here at OGSL.  We could alternatively (or we can do multiple groups if there’s a few things we want to tackle) put up a test-mode IPT service so that you can verify and publish </a:t>
            </a:r>
            <a:r>
              <a:rPr lang="en-US" dirty="0" err="1"/>
              <a:t>DwC</a:t>
            </a:r>
            <a:r>
              <a:rPr lang="en-US" dirty="0"/>
              <a:t> archives yourselves. We could also help bridge the gap between Python and R users of OBIS and rescue </a:t>
            </a:r>
            <a:r>
              <a:rPr lang="en-US" dirty="0" err="1"/>
              <a:t>pyobis</a:t>
            </a:r>
            <a:r>
              <a:rPr lang="en-US" dirty="0"/>
              <a:t>, or  design ourselves a replacement that will give people access to the OBIS and </a:t>
            </a:r>
            <a:r>
              <a:rPr lang="en-US" dirty="0" err="1"/>
              <a:t>WoRMS</a:t>
            </a:r>
            <a:r>
              <a:rPr lang="en-US" dirty="0"/>
              <a:t> APIs in the way that they are used to seeing in the R packages that OBIS offers. If there’s a project idea you have at the end of the instruction period, we can get a start on scoping it on day 3, and see how far we can get started with it.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prepared by the inimitable Leen </a:t>
            </a:r>
            <a:r>
              <a:rPr lang="en-US" dirty="0" err="1"/>
              <a:t>Vandepitte</a:t>
            </a:r>
            <a:r>
              <a:rPr lang="en-US" dirty="0"/>
              <a:t>, I’ll do my best to hit all the same important points.</a:t>
            </a:r>
          </a:p>
        </p:txBody>
      </p:sp>
    </p:spTree>
    <p:extLst>
      <p:ext uri="{BB962C8B-B14F-4D97-AF65-F5344CB8AC3E}">
        <p14:creationId xmlns:p14="http://schemas.microsoft.com/office/powerpoint/2010/main" val="3501688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36</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Identical</a:t>
            </a:r>
            <a:r>
              <a:rPr lang="es-ES" baseline="0" dirty="0"/>
              <a:t> to </a:t>
            </a:r>
            <a:r>
              <a:rPr lang="es-ES" baseline="0" dirty="0" err="1"/>
              <a:t>previous</a:t>
            </a:r>
            <a:r>
              <a:rPr lang="es-ES" baseline="0" dirty="0"/>
              <a:t> </a:t>
            </a:r>
            <a:r>
              <a:rPr lang="es-ES" baseline="0" dirty="0" err="1"/>
              <a:t>slide</a:t>
            </a:r>
            <a:r>
              <a:rPr lang="es-ES" baseline="0" dirty="0"/>
              <a:t>, </a:t>
            </a:r>
            <a:r>
              <a:rPr lang="es-ES" baseline="0" dirty="0" err="1"/>
              <a:t>but</a:t>
            </a:r>
            <a:r>
              <a:rPr lang="es-ES" baseline="0" dirty="0"/>
              <a:t> </a:t>
            </a:r>
            <a:r>
              <a:rPr lang="es-ES" baseline="0" dirty="0" err="1"/>
              <a:t>with</a:t>
            </a:r>
            <a:r>
              <a:rPr lang="es-ES" baseline="0" dirty="0"/>
              <a:t> </a:t>
            </a:r>
            <a:r>
              <a:rPr lang="es-ES" baseline="0" dirty="0" err="1"/>
              <a:t>an</a:t>
            </a:r>
            <a:r>
              <a:rPr lang="es-ES" baseline="0" dirty="0"/>
              <a:t> </a:t>
            </a:r>
            <a:r>
              <a:rPr lang="es-ES" baseline="0" dirty="0" err="1"/>
              <a:t>example</a:t>
            </a:r>
            <a:r>
              <a:rPr lang="es-ES" baseline="0" dirty="0"/>
              <a:t> to </a:t>
            </a:r>
            <a:r>
              <a:rPr lang="es-ES" baseline="0" dirty="0" err="1"/>
              <a:t>illustrate</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 </a:t>
            </a:r>
            <a:r>
              <a:rPr lang="es-ES" baseline="0" dirty="0" err="1"/>
              <a:t>name</a:t>
            </a:r>
            <a:r>
              <a:rPr lang="es-ES" baseline="0" dirty="0"/>
              <a:t> </a:t>
            </a:r>
            <a:r>
              <a:rPr lang="es-ES" baseline="0" dirty="0" err="1"/>
              <a:t>only</a:t>
            </a:r>
            <a:r>
              <a:rPr lang="es-ES" baseline="0" dirty="0"/>
              <a:t> </a:t>
            </a:r>
            <a:r>
              <a:rPr lang="es-ES" baseline="0" dirty="0" err="1"/>
              <a:t>gets</a:t>
            </a:r>
            <a:r>
              <a:rPr lang="es-ES" baseline="0" dirty="0"/>
              <a:t> </a:t>
            </a:r>
            <a:r>
              <a:rPr lang="es-ES" baseline="0" dirty="0" err="1"/>
              <a:t>added</a:t>
            </a:r>
            <a:r>
              <a:rPr lang="es-ES" baseline="0" dirty="0"/>
              <a:t> once </a:t>
            </a:r>
            <a:r>
              <a:rPr lang="es-ES" baseline="0" dirty="0" err="1"/>
              <a:t>into</a:t>
            </a:r>
            <a:r>
              <a:rPr lang="es-ES" baseline="0" dirty="0"/>
              <a:t> </a:t>
            </a:r>
            <a:r>
              <a:rPr lang="es-ES" baseline="0" dirty="0" err="1"/>
              <a:t>the</a:t>
            </a:r>
            <a:r>
              <a:rPr lang="es-ES" baseline="0" dirty="0"/>
              <a:t> </a:t>
            </a:r>
            <a:r>
              <a:rPr lang="es-ES" baseline="0" dirty="0" err="1"/>
              <a:t>Aphia</a:t>
            </a:r>
            <a:r>
              <a:rPr lang="es-ES" baseline="0" dirty="0"/>
              <a:t> </a:t>
            </a:r>
            <a:r>
              <a:rPr lang="es-ES" baseline="0" dirty="0" err="1"/>
              <a:t>database</a:t>
            </a:r>
            <a:r>
              <a:rPr lang="es-ES" baseline="0" dirty="0"/>
              <a:t> and – </a:t>
            </a:r>
            <a:r>
              <a:rPr lang="es-ES" baseline="0" dirty="0" err="1"/>
              <a:t>based</a:t>
            </a:r>
            <a:r>
              <a:rPr lang="es-ES" baseline="0" dirty="0"/>
              <a:t> </a:t>
            </a:r>
            <a:r>
              <a:rPr lang="es-ES" baseline="0" dirty="0" err="1"/>
              <a:t>on</a:t>
            </a:r>
            <a:r>
              <a:rPr lang="es-ES" baseline="0" dirty="0"/>
              <a:t> </a:t>
            </a:r>
            <a:r>
              <a:rPr lang="es-ES" baseline="0" dirty="0" err="1"/>
              <a:t>its</a:t>
            </a:r>
            <a:r>
              <a:rPr lang="es-ES" baseline="0" dirty="0"/>
              <a:t> </a:t>
            </a:r>
            <a:r>
              <a:rPr lang="es-ES" baseline="0" dirty="0" err="1"/>
              <a:t>characteristics</a:t>
            </a:r>
            <a:r>
              <a:rPr lang="es-ES" baseline="0" dirty="0"/>
              <a:t>: </a:t>
            </a:r>
            <a:r>
              <a:rPr lang="es-ES" baseline="0" dirty="0" err="1"/>
              <a:t>taxonomical</a:t>
            </a:r>
            <a:r>
              <a:rPr lang="es-ES" baseline="0" dirty="0"/>
              <a:t>, </a:t>
            </a:r>
            <a:r>
              <a:rPr lang="es-ES" baseline="0" dirty="0" err="1"/>
              <a:t>geographical</a:t>
            </a:r>
            <a:r>
              <a:rPr lang="es-ES" baseline="0" dirty="0"/>
              <a:t> </a:t>
            </a:r>
            <a:r>
              <a:rPr lang="es-ES" baseline="0" dirty="0" err="1"/>
              <a:t>or</a:t>
            </a:r>
            <a:r>
              <a:rPr lang="es-ES" baseline="0" dirty="0"/>
              <a:t> </a:t>
            </a:r>
            <a:r>
              <a:rPr lang="es-ES" baseline="0" dirty="0" err="1"/>
              <a:t>other</a:t>
            </a:r>
            <a:r>
              <a:rPr lang="es-ES" baseline="0" dirty="0"/>
              <a:t> – </a:t>
            </a:r>
            <a:r>
              <a:rPr lang="es-ES" baseline="0" dirty="0" err="1"/>
              <a:t>it</a:t>
            </a:r>
            <a:r>
              <a:rPr lang="es-ES" baseline="0" dirty="0"/>
              <a:t> </a:t>
            </a:r>
            <a:r>
              <a:rPr lang="es-ES" baseline="0" dirty="0" err="1"/>
              <a:t>gets</a:t>
            </a:r>
            <a:r>
              <a:rPr lang="es-ES" baseline="0" dirty="0"/>
              <a:t> a </a:t>
            </a:r>
            <a:r>
              <a:rPr lang="es-ES" baseline="0" dirty="0" err="1"/>
              <a:t>specific</a:t>
            </a:r>
            <a:r>
              <a:rPr lang="es-ES" baseline="0" dirty="0"/>
              <a:t> </a:t>
            </a:r>
            <a:r>
              <a:rPr lang="es-ES" baseline="0" dirty="0" err="1"/>
              <a:t>context</a:t>
            </a:r>
            <a:r>
              <a:rPr lang="es-ES" baseline="0" dirty="0"/>
              <a:t> (</a:t>
            </a:r>
            <a:r>
              <a:rPr lang="es-ES" baseline="0" dirty="0" err="1"/>
              <a:t>or</a:t>
            </a:r>
            <a:r>
              <a:rPr lang="es-ES" baseline="0" dirty="0"/>
              <a:t> </a:t>
            </a:r>
            <a:r>
              <a:rPr lang="es-ES" baseline="0" dirty="0" err="1"/>
              <a:t>contexts</a:t>
            </a:r>
            <a:r>
              <a:rPr lang="es-ES" baseline="0" dirty="0"/>
              <a:t>) and can be </a:t>
            </a:r>
            <a:r>
              <a:rPr lang="es-ES" baseline="0" dirty="0" err="1"/>
              <a:t>shown</a:t>
            </a:r>
            <a:r>
              <a:rPr lang="es-ES" baseline="0" dirty="0"/>
              <a:t> in </a:t>
            </a:r>
            <a:r>
              <a:rPr lang="es-ES" baseline="0" dirty="0" err="1"/>
              <a:t>several</a:t>
            </a:r>
            <a:r>
              <a:rPr lang="es-ES" baseline="0" dirty="0"/>
              <a:t> of </a:t>
            </a:r>
            <a:r>
              <a:rPr lang="es-ES" baseline="0" dirty="0" err="1"/>
              <a:t>the</a:t>
            </a:r>
            <a:r>
              <a:rPr lang="es-ES" baseline="0" dirty="0"/>
              <a:t> </a:t>
            </a:r>
            <a:r>
              <a:rPr lang="es-ES" baseline="0" dirty="0" err="1"/>
              <a:t>available</a:t>
            </a:r>
            <a:r>
              <a:rPr lang="es-ES" baseline="0" dirty="0"/>
              <a:t> </a:t>
            </a:r>
            <a:r>
              <a:rPr lang="es-ES" baseline="0" dirty="0" err="1"/>
              <a:t>species</a:t>
            </a:r>
            <a:r>
              <a:rPr lang="es-ES" baseline="0" dirty="0"/>
              <a:t> </a:t>
            </a:r>
            <a:r>
              <a:rPr lang="es-ES" baseline="0" dirty="0" err="1"/>
              <a:t>registers</a:t>
            </a:r>
            <a:r>
              <a:rPr lang="es-ES" baseline="0" dirty="0"/>
              <a:t>.</a:t>
            </a:r>
            <a:endParaRPr lang="nl-BE" dirty="0"/>
          </a:p>
          <a:p>
            <a:endParaRPr lang="es-ES" dirty="0">
              <a:hlinkClick r:id="rId3"/>
            </a:endParaRPr>
          </a:p>
          <a:p>
            <a:r>
              <a:rPr lang="es-ES" i="1" dirty="0" err="1">
                <a:hlinkClick r:id="rId3"/>
              </a:rPr>
              <a:t>Haliclona</a:t>
            </a:r>
            <a:r>
              <a:rPr lang="es-ES" i="1" dirty="0">
                <a:hlinkClick r:id="rId3"/>
              </a:rPr>
              <a:t> (</a:t>
            </a:r>
            <a:r>
              <a:rPr lang="es-ES" i="1" dirty="0" err="1">
                <a:hlinkClick r:id="rId3"/>
              </a:rPr>
              <a:t>Soestella</a:t>
            </a:r>
            <a:r>
              <a:rPr lang="es-ES" i="1" dirty="0">
                <a:hlinkClick r:id="rId3"/>
              </a:rPr>
              <a:t>) </a:t>
            </a:r>
            <a:r>
              <a:rPr lang="es-ES" i="1" dirty="0" err="1">
                <a:hlinkClick r:id="rId3"/>
              </a:rPr>
              <a:t>xena</a:t>
            </a:r>
            <a:r>
              <a:rPr lang="es-ES" dirty="0">
                <a:hlinkClick r:id="rId3"/>
              </a:rPr>
              <a:t> De </a:t>
            </a:r>
            <a:r>
              <a:rPr lang="es-ES" dirty="0" err="1">
                <a:hlinkClick r:id="rId3"/>
              </a:rPr>
              <a:t>Weerdt</a:t>
            </a:r>
            <a:r>
              <a:rPr lang="es-ES" dirty="0">
                <a:hlinkClick r:id="rId3"/>
              </a:rPr>
              <a:t>, 1986</a:t>
            </a:r>
            <a:r>
              <a:rPr lang="es-ES" dirty="0"/>
              <a:t> =&gt; marine </a:t>
            </a:r>
            <a:r>
              <a:rPr lang="es-ES" dirty="0" err="1"/>
              <a:t>sponge</a:t>
            </a:r>
            <a:r>
              <a:rPr lang="es-ES" dirty="0"/>
              <a:t> </a:t>
            </a:r>
            <a:r>
              <a:rPr lang="es-ES" dirty="0" err="1"/>
              <a:t>species</a:t>
            </a:r>
            <a:r>
              <a:rPr lang="es-ES" dirty="0"/>
              <a:t>, </a:t>
            </a:r>
            <a:r>
              <a:rPr lang="es-ES" dirty="0" err="1"/>
              <a:t>alien</a:t>
            </a:r>
            <a:r>
              <a:rPr lang="es-ES" dirty="0"/>
              <a:t> &amp; </a:t>
            </a:r>
            <a:r>
              <a:rPr lang="es-ES" dirty="0" err="1"/>
              <a:t>european</a:t>
            </a:r>
            <a:endParaRPr lang="es-ES" dirty="0"/>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37</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marL="158750" indent="0">
              <a:buNone/>
            </a:pPr>
            <a:r>
              <a:rPr lang="en-US" sz="1200" b="0" i="0" u="none" strike="noStrike" kern="1200" baseline="0" dirty="0">
                <a:solidFill>
                  <a:schemeClr val="tx1"/>
                </a:solidFill>
                <a:latin typeface="+mn-lt"/>
                <a:ea typeface="+mn-ea"/>
                <a:cs typeface="+mn-cs"/>
              </a:rPr>
              <a:t>There are a few ways </a:t>
            </a: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relates to other data systems, and they fall into four broad categories can be identified: </a:t>
            </a:r>
          </a:p>
          <a:p>
            <a:pPr marL="158750" indent="0">
              <a:buNone/>
            </a:pPr>
            <a:endParaRPr lang="en-US" sz="1200" b="0" i="0" u="none" strike="noStrike" kern="1200" baseline="0" dirty="0">
              <a:solidFill>
                <a:schemeClr val="tx1"/>
              </a:solidFill>
              <a:latin typeface="+mn-lt"/>
              <a:ea typeface="+mn-ea"/>
              <a:cs typeface="+mn-cs"/>
            </a:endParaRP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 data supplier to other systems,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an integrator of relevant data from other systems,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 quality control tool for the (taxonomic) content of other systems, projects and initiatives or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an infrastructure to host and rescue databases at the risk of being lost. </a:t>
            </a:r>
          </a:p>
          <a:p>
            <a:pPr marL="228600" indent="-228600">
              <a:buAutoNum type="arabicParenBoth"/>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err="1">
                <a:solidFill>
                  <a:schemeClr val="tx1"/>
                </a:solidFill>
                <a:latin typeface="+mn-lt"/>
                <a:ea typeface="+mn-ea"/>
                <a:cs typeface="+mn-cs"/>
              </a:rPr>
              <a:t>NeMys</a:t>
            </a:r>
            <a:r>
              <a:rPr lang="en-US" sz="1200" b="0" i="0" u="none" strike="noStrike" kern="1200" baseline="0" dirty="0">
                <a:solidFill>
                  <a:schemeClr val="tx1"/>
                </a:solidFill>
                <a:latin typeface="+mn-lt"/>
                <a:ea typeface="+mn-ea"/>
                <a:cs typeface="+mn-cs"/>
              </a:rPr>
              <a:t>: World List of Free-living Marine Nematodes; </a:t>
            </a:r>
          </a:p>
          <a:p>
            <a:pPr marL="0" indent="0">
              <a:buNone/>
            </a:pPr>
            <a:r>
              <a:rPr lang="en-US" sz="1200" b="0" i="0" u="none" strike="noStrike" kern="1200" baseline="0" dirty="0">
                <a:solidFill>
                  <a:schemeClr val="tx1"/>
                </a:solidFill>
                <a:latin typeface="+mn-lt"/>
                <a:ea typeface="+mn-ea"/>
                <a:cs typeface="+mn-cs"/>
              </a:rPr>
              <a:t>IRMNG: </a:t>
            </a:r>
            <a:r>
              <a:rPr lang="nl-BE" sz="1200" b="0" i="0" u="none" strike="noStrike" kern="1200" baseline="0" dirty="0">
                <a:solidFill>
                  <a:schemeClr val="tx1"/>
                </a:solidFill>
                <a:latin typeface="+mn-lt"/>
                <a:ea typeface="+mn-ea"/>
                <a:cs typeface="+mn-cs"/>
              </a:rPr>
              <a:t>Interim Register </a:t>
            </a:r>
            <a:r>
              <a:rPr lang="nl-BE" sz="1200" b="0" i="0" u="none" strike="noStrike" kern="1200" baseline="0" dirty="0" err="1">
                <a:solidFill>
                  <a:schemeClr val="tx1"/>
                </a:solidFill>
                <a:latin typeface="+mn-lt"/>
                <a:ea typeface="+mn-ea"/>
                <a:cs typeface="+mn-cs"/>
              </a:rPr>
              <a:t>for</a:t>
            </a:r>
            <a:r>
              <a:rPr lang="nl-BE" sz="1200" b="0" i="0" u="none" strike="noStrike" kern="1200" baseline="0" dirty="0">
                <a:solidFill>
                  <a:schemeClr val="tx1"/>
                </a:solidFill>
                <a:latin typeface="+mn-lt"/>
                <a:ea typeface="+mn-ea"/>
                <a:cs typeface="+mn-cs"/>
              </a:rPr>
              <a:t> Marine &amp; Non-marine Genera; </a:t>
            </a:r>
          </a:p>
          <a:p>
            <a:pPr marL="0" indent="0">
              <a:buNone/>
            </a:pPr>
            <a:r>
              <a:rPr lang="nl-BE" sz="1200" b="0" i="0" u="none" strike="noStrike" kern="1200" baseline="0" dirty="0">
                <a:solidFill>
                  <a:schemeClr val="tx1"/>
                </a:solidFill>
                <a:latin typeface="+mn-lt"/>
                <a:ea typeface="+mn-ea"/>
                <a:cs typeface="+mn-cs"/>
              </a:rPr>
              <a:t>CLEMAM: Checklist of European Marine </a:t>
            </a:r>
            <a:r>
              <a:rPr lang="nl-BE" sz="1200" b="0" i="0" u="none" strike="noStrike" kern="1200" baseline="0" dirty="0" err="1">
                <a:solidFill>
                  <a:schemeClr val="tx1"/>
                </a:solidFill>
                <a:latin typeface="+mn-lt"/>
                <a:ea typeface="+mn-ea"/>
                <a:cs typeface="+mn-cs"/>
              </a:rPr>
              <a:t>Molluscs</a:t>
            </a:r>
            <a:r>
              <a:rPr lang="nl-BE" sz="1200" b="0" i="0" u="none" strike="noStrike" kern="1200" baseline="0" dirty="0">
                <a:solidFill>
                  <a:schemeClr val="tx1"/>
                </a:solidFill>
                <a:latin typeface="+mn-lt"/>
                <a:ea typeface="+mn-ea"/>
                <a:cs typeface="+mn-cs"/>
              </a:rPr>
              <a:t>; </a:t>
            </a:r>
          </a:p>
          <a:p>
            <a:pPr marL="0" indent="0">
              <a:buNone/>
            </a:pPr>
            <a:r>
              <a:rPr lang="nl-BE" sz="1200" b="0" i="0" u="none" strike="noStrike" kern="1200" baseline="0" dirty="0" err="1">
                <a:solidFill>
                  <a:schemeClr val="tx1"/>
                </a:solidFill>
                <a:latin typeface="+mn-lt"/>
                <a:ea typeface="+mn-ea"/>
                <a:cs typeface="+mn-cs"/>
              </a:rPr>
              <a:t>Compositae</a:t>
            </a:r>
            <a:r>
              <a:rPr lang="nl-BE" sz="1200" b="0" i="0" u="none" strike="noStrike" kern="1200" baseline="0" dirty="0">
                <a:solidFill>
                  <a:schemeClr val="tx1"/>
                </a:solidFill>
                <a:latin typeface="+mn-lt"/>
                <a:ea typeface="+mn-ea"/>
                <a:cs typeface="+mn-cs"/>
              </a:rPr>
              <a:t>: Global </a:t>
            </a:r>
            <a:r>
              <a:rPr lang="nl-BE" sz="1200" b="0" i="0" u="none" strike="noStrike" kern="1200" baseline="0" dirty="0" err="1">
                <a:solidFill>
                  <a:schemeClr val="tx1"/>
                </a:solidFill>
                <a:latin typeface="+mn-lt"/>
                <a:ea typeface="+mn-ea"/>
                <a:cs typeface="+mn-cs"/>
              </a:rPr>
              <a:t>Compositae</a:t>
            </a:r>
            <a:r>
              <a:rPr lang="nl-BE" sz="1200" b="0" i="0" u="none" strike="noStrike" kern="1200" baseline="0" dirty="0">
                <a:solidFill>
                  <a:schemeClr val="tx1"/>
                </a:solidFill>
                <a:latin typeface="+mn-lt"/>
                <a:ea typeface="+mn-ea"/>
                <a:cs typeface="+mn-cs"/>
              </a:rPr>
              <a:t> Checklist; </a:t>
            </a:r>
          </a:p>
          <a:p>
            <a:pPr marL="0" indent="0">
              <a:buNone/>
            </a:pPr>
            <a:r>
              <a:rPr lang="nl-BE" sz="1200" b="0" i="0" u="none" strike="noStrike" kern="1200" baseline="0" dirty="0">
                <a:solidFill>
                  <a:schemeClr val="tx1"/>
                </a:solidFill>
                <a:latin typeface="+mn-lt"/>
                <a:ea typeface="+mn-ea"/>
                <a:cs typeface="+mn-cs"/>
              </a:rPr>
              <a:t>OBIS: Ocean </a:t>
            </a:r>
            <a:r>
              <a:rPr lang="nl-BE" sz="1200" b="0" i="0" u="none" strike="noStrike" kern="1200" baseline="0" dirty="0" err="1">
                <a:solidFill>
                  <a:schemeClr val="tx1"/>
                </a:solidFill>
                <a:latin typeface="+mn-lt"/>
                <a:ea typeface="+mn-ea"/>
                <a:cs typeface="+mn-cs"/>
              </a:rPr>
              <a:t>Biogeographic</a:t>
            </a:r>
            <a:r>
              <a:rPr lang="nl-BE" sz="1200" b="0" i="0" u="none" strike="noStrike" kern="1200" baseline="0" dirty="0">
                <a:solidFill>
                  <a:schemeClr val="tx1"/>
                </a:solidFill>
                <a:latin typeface="+mn-lt"/>
                <a:ea typeface="+mn-ea"/>
                <a:cs typeface="+mn-cs"/>
              </a:rPr>
              <a:t> Information System; </a:t>
            </a:r>
          </a:p>
          <a:p>
            <a:pPr marL="0" indent="0">
              <a:buNone/>
            </a:pPr>
            <a:r>
              <a:rPr lang="nl-BE" sz="1200" b="0" i="0" u="none" strike="noStrike" kern="1200" baseline="0" dirty="0" err="1">
                <a:solidFill>
                  <a:schemeClr val="tx1"/>
                </a:solidFill>
                <a:latin typeface="+mn-lt"/>
                <a:ea typeface="+mn-ea"/>
                <a:cs typeface="+mn-cs"/>
              </a:rPr>
              <a:t>EurOBIS</a:t>
            </a:r>
            <a:r>
              <a:rPr lang="nl-BE" sz="1200" b="0" i="0" u="none" strike="noStrike" kern="1200" baseline="0" dirty="0">
                <a:solidFill>
                  <a:schemeClr val="tx1"/>
                </a:solidFill>
                <a:latin typeface="+mn-lt"/>
                <a:ea typeface="+mn-ea"/>
                <a:cs typeface="+mn-cs"/>
              </a:rPr>
              <a:t>: European node of OBIS; </a:t>
            </a:r>
          </a:p>
          <a:p>
            <a:pPr marL="0" indent="0">
              <a:buNone/>
            </a:pPr>
            <a:r>
              <a:rPr lang="nl-BE" sz="1200" b="0" i="0" u="none" strike="noStrike" kern="1200" baseline="0" dirty="0">
                <a:solidFill>
                  <a:schemeClr val="tx1"/>
                </a:solidFill>
                <a:latin typeface="+mn-lt"/>
                <a:ea typeface="+mn-ea"/>
                <a:cs typeface="+mn-cs"/>
              </a:rPr>
              <a:t>Marine VRE: Marine Virtual </a:t>
            </a:r>
            <a:r>
              <a:rPr lang="en-US" sz="1200" b="0" i="0" u="none" strike="noStrike" kern="1200" baseline="0" dirty="0">
                <a:solidFill>
                  <a:schemeClr val="tx1"/>
                </a:solidFill>
                <a:latin typeface="+mn-lt"/>
                <a:ea typeface="+mn-ea"/>
                <a:cs typeface="+mn-cs"/>
              </a:rPr>
              <a:t>Research Environment; </a:t>
            </a:r>
          </a:p>
          <a:p>
            <a:pPr marL="0" indent="0">
              <a:buNone/>
            </a:pPr>
            <a:r>
              <a:rPr lang="en-US" sz="1200" b="0" i="0" u="none" strike="noStrike" kern="1200" baseline="0" dirty="0">
                <a:solidFill>
                  <a:schemeClr val="tx1"/>
                </a:solidFill>
                <a:latin typeface="+mn-lt"/>
                <a:ea typeface="+mn-ea"/>
                <a:cs typeface="+mn-cs"/>
              </a:rPr>
              <a:t>GBIF: Global Biodiversity Information Facility; </a:t>
            </a:r>
          </a:p>
          <a:p>
            <a:pPr marL="0" indent="0">
              <a:buNone/>
            </a:pPr>
            <a:r>
              <a:rPr lang="en-US" sz="1200" b="0" i="0" u="none" strike="noStrike" kern="1200" baseline="0" dirty="0" err="1">
                <a:solidFill>
                  <a:schemeClr val="tx1"/>
                </a:solidFill>
                <a:latin typeface="+mn-lt"/>
                <a:ea typeface="+mn-ea"/>
                <a:cs typeface="+mn-cs"/>
              </a:rPr>
              <a:t>Turbellaria</a:t>
            </a:r>
            <a:r>
              <a:rPr lang="en-US"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Turbellarian</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Taxonomic</a:t>
            </a:r>
            <a:r>
              <a:rPr lang="nl-BE" sz="1200" b="0" i="0" u="none" strike="noStrike" kern="1200" baseline="0" dirty="0">
                <a:solidFill>
                  <a:schemeClr val="tx1"/>
                </a:solidFill>
                <a:latin typeface="+mn-lt"/>
                <a:ea typeface="+mn-ea"/>
                <a:cs typeface="+mn-cs"/>
              </a:rPr>
              <a:t> Database; </a:t>
            </a:r>
          </a:p>
          <a:p>
            <a:pPr marL="0" indent="0">
              <a:buNone/>
            </a:pPr>
            <a:r>
              <a:rPr lang="nl-BE" sz="1200" b="0" i="0" u="none" strike="noStrike" kern="1200" baseline="0" dirty="0" err="1">
                <a:solidFill>
                  <a:schemeClr val="tx1"/>
                </a:solidFill>
                <a:latin typeface="+mn-lt"/>
                <a:ea typeface="+mn-ea"/>
                <a:cs typeface="+mn-cs"/>
              </a:rPr>
              <a:t>Ctenophora</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Phylum</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Ctenophora</a:t>
            </a:r>
            <a:r>
              <a:rPr lang="nl-BE" sz="1200" b="0" i="0" u="none" strike="noStrike" kern="1200" baseline="0" dirty="0">
                <a:solidFill>
                  <a:schemeClr val="tx1"/>
                </a:solidFill>
                <a:latin typeface="+mn-lt"/>
                <a:ea typeface="+mn-ea"/>
                <a:cs typeface="+mn-cs"/>
              </a:rPr>
              <a:t>: list of </a:t>
            </a:r>
            <a:r>
              <a:rPr lang="nl-BE" sz="1200" b="0" i="0" u="none" strike="noStrike" kern="1200" baseline="0" dirty="0" err="1">
                <a:solidFill>
                  <a:schemeClr val="tx1"/>
                </a:solidFill>
                <a:latin typeface="+mn-lt"/>
                <a:ea typeface="+mn-ea"/>
                <a:cs typeface="+mn-cs"/>
              </a:rPr>
              <a:t>all</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valid</a:t>
            </a:r>
            <a:r>
              <a:rPr lang="nl-BE" sz="1200" b="0" i="0" u="none" strike="noStrike" kern="1200" baseline="0" dirty="0">
                <a:solidFill>
                  <a:schemeClr val="tx1"/>
                </a:solidFill>
                <a:latin typeface="+mn-lt"/>
                <a:ea typeface="+mn-ea"/>
                <a:cs typeface="+mn-cs"/>
              </a:rPr>
              <a:t> species </a:t>
            </a:r>
            <a:r>
              <a:rPr lang="en-US" sz="1200" b="0" i="0" u="none" strike="noStrike" kern="1200" baseline="0" dirty="0">
                <a:solidFill>
                  <a:schemeClr val="tx1"/>
                </a:solidFill>
                <a:latin typeface="+mn-lt"/>
                <a:ea typeface="+mn-ea"/>
                <a:cs typeface="+mn-cs"/>
              </a:rPr>
              <a:t>names; </a:t>
            </a:r>
          </a:p>
          <a:p>
            <a:pPr marL="0" indent="0">
              <a:buNone/>
            </a:pPr>
            <a:r>
              <a:rPr lang="en-US" sz="1200" b="0" i="0" u="none" strike="noStrike" kern="1200" baseline="0" dirty="0">
                <a:solidFill>
                  <a:schemeClr val="tx1"/>
                </a:solidFill>
                <a:latin typeface="+mn-lt"/>
                <a:ea typeface="+mn-ea"/>
                <a:cs typeface="+mn-cs"/>
              </a:rPr>
              <a:t>IF: Index </a:t>
            </a:r>
            <a:r>
              <a:rPr lang="en-US" sz="1200" b="0" i="0" u="none" strike="noStrike" kern="1200" baseline="0" dirty="0" err="1">
                <a:solidFill>
                  <a:schemeClr val="tx1"/>
                </a:solidFill>
                <a:latin typeface="+mn-lt"/>
                <a:ea typeface="+mn-ea"/>
                <a:cs typeface="+mn-cs"/>
              </a:rPr>
              <a:t>Fungorum</a:t>
            </a:r>
            <a:r>
              <a:rPr lang="en-US" sz="1200" b="0" i="0" u="none" strike="noStrike" kern="1200" baseline="0" dirty="0">
                <a:solidFill>
                  <a:schemeClr val="tx1"/>
                </a:solidFill>
                <a:latin typeface="+mn-lt"/>
                <a:ea typeface="+mn-ea"/>
                <a:cs typeface="+mn-cs"/>
              </a:rPr>
              <a:t>; </a:t>
            </a:r>
          </a:p>
          <a:p>
            <a:pPr marL="0" indent="0">
              <a:buNone/>
            </a:pPr>
            <a:r>
              <a:rPr lang="en-US" sz="1200" b="0" i="0" u="none" strike="noStrike" kern="1200" baseline="0" dirty="0">
                <a:solidFill>
                  <a:schemeClr val="tx1"/>
                </a:solidFill>
                <a:latin typeface="+mn-lt"/>
                <a:ea typeface="+mn-ea"/>
                <a:cs typeface="+mn-cs"/>
              </a:rPr>
              <a:t>ICTV: International Committee on Taxonomy of Viruses;</a:t>
            </a:r>
          </a:p>
          <a:p>
            <a:r>
              <a:rPr lang="nl-BE" sz="1200" b="0" i="0" u="none" strike="noStrike" kern="1200" baseline="0" dirty="0" err="1">
                <a:solidFill>
                  <a:schemeClr val="tx1"/>
                </a:solidFill>
                <a:latin typeface="+mn-lt"/>
                <a:ea typeface="+mn-ea"/>
                <a:cs typeface="+mn-cs"/>
              </a:rPr>
              <a:t>Bryozoa</a:t>
            </a:r>
            <a:r>
              <a:rPr lang="nl-BE" sz="1200" b="0" i="0" u="none" strike="noStrike" kern="1200" baseline="0" dirty="0">
                <a:solidFill>
                  <a:schemeClr val="tx1"/>
                </a:solidFill>
                <a:latin typeface="+mn-lt"/>
                <a:ea typeface="+mn-ea"/>
                <a:cs typeface="+mn-cs"/>
              </a:rPr>
              <a:t>: Recent &amp; Fossil </a:t>
            </a:r>
            <a:r>
              <a:rPr lang="nl-BE" sz="1200" b="0" i="0" u="none" strike="noStrike" kern="1200" baseline="0" dirty="0" err="1">
                <a:solidFill>
                  <a:schemeClr val="tx1"/>
                </a:solidFill>
                <a:latin typeface="+mn-lt"/>
                <a:ea typeface="+mn-ea"/>
                <a:cs typeface="+mn-cs"/>
              </a:rPr>
              <a:t>Bryozoa</a:t>
            </a:r>
            <a:r>
              <a:rPr lang="nl-BE" sz="1200" b="0" i="0" u="none" strike="noStrike" kern="1200" baseline="0" dirty="0">
                <a:solidFill>
                  <a:schemeClr val="tx1"/>
                </a:solidFill>
                <a:latin typeface="+mn-lt"/>
                <a:ea typeface="+mn-ea"/>
                <a:cs typeface="+mn-cs"/>
              </a:rPr>
              <a:t>; </a:t>
            </a:r>
          </a:p>
          <a:p>
            <a:r>
              <a:rPr lang="nl-BE" sz="1200" b="0" i="0" u="none" strike="noStrike" kern="1200" baseline="0" dirty="0">
                <a:solidFill>
                  <a:schemeClr val="tx1"/>
                </a:solidFill>
                <a:latin typeface="+mn-lt"/>
                <a:ea typeface="+mn-ea"/>
                <a:cs typeface="+mn-cs"/>
              </a:rPr>
              <a:t>AFD: </a:t>
            </a:r>
            <a:r>
              <a:rPr lang="nl-BE" sz="1200" b="0" i="0" u="none" strike="noStrike" kern="1200" baseline="0" dirty="0" err="1">
                <a:solidFill>
                  <a:schemeClr val="tx1"/>
                </a:solidFill>
                <a:latin typeface="+mn-lt"/>
                <a:ea typeface="+mn-ea"/>
                <a:cs typeface="+mn-cs"/>
              </a:rPr>
              <a:t>Australian</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Faunal</a:t>
            </a:r>
            <a:r>
              <a:rPr lang="nl-BE" sz="1200" b="0" i="0" u="none" strike="noStrike" kern="1200" baseline="0" dirty="0">
                <a:solidFill>
                  <a:schemeClr val="tx1"/>
                </a:solidFill>
                <a:latin typeface="+mn-lt"/>
                <a:ea typeface="+mn-ea"/>
                <a:cs typeface="+mn-cs"/>
              </a:rPr>
              <a:t> Directory; </a:t>
            </a:r>
          </a:p>
          <a:p>
            <a:r>
              <a:rPr lang="nl-BE" sz="1200" b="0" i="0" u="none" strike="noStrike" kern="1200" baseline="0" dirty="0">
                <a:solidFill>
                  <a:schemeClr val="tx1"/>
                </a:solidFill>
                <a:latin typeface="+mn-lt"/>
                <a:ea typeface="+mn-ea"/>
                <a:cs typeface="+mn-cs"/>
              </a:rPr>
              <a:t>FADA: </a:t>
            </a:r>
            <a:r>
              <a:rPr lang="nl-BE" sz="1200" b="0" i="0" u="none" strike="noStrike" kern="1200" baseline="0" dirty="0" err="1">
                <a:solidFill>
                  <a:schemeClr val="tx1"/>
                </a:solidFill>
                <a:latin typeface="+mn-lt"/>
                <a:ea typeface="+mn-ea"/>
                <a:cs typeface="+mn-cs"/>
              </a:rPr>
              <a:t>Freshwater</a:t>
            </a:r>
            <a:r>
              <a:rPr lang="nl-BE"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Animal Diversity Assessment; </a:t>
            </a:r>
          </a:p>
          <a:p>
            <a:r>
              <a:rPr lang="en-US" sz="1200" b="0" i="0" u="none" strike="noStrike" kern="1200" baseline="0" dirty="0" err="1">
                <a:solidFill>
                  <a:schemeClr val="tx1"/>
                </a:solidFill>
                <a:latin typeface="+mn-lt"/>
                <a:ea typeface="+mn-ea"/>
                <a:cs typeface="+mn-cs"/>
              </a:rPr>
              <a:t>EoL</a:t>
            </a:r>
            <a:r>
              <a:rPr lang="en-US" sz="1200" b="0" i="0" u="none" strike="noStrike" kern="1200" baseline="0" dirty="0">
                <a:solidFill>
                  <a:schemeClr val="tx1"/>
                </a:solidFill>
                <a:latin typeface="+mn-lt"/>
                <a:ea typeface="+mn-ea"/>
                <a:cs typeface="+mn-cs"/>
              </a:rPr>
              <a:t>: Encyclopedia of Life; </a:t>
            </a:r>
          </a:p>
          <a:p>
            <a:r>
              <a:rPr lang="en-US" sz="1200" b="0" i="0" u="none" strike="noStrike" kern="1200" baseline="0" dirty="0" err="1">
                <a:solidFill>
                  <a:schemeClr val="tx1"/>
                </a:solidFill>
                <a:latin typeface="+mn-lt"/>
                <a:ea typeface="+mn-ea"/>
                <a:cs typeface="+mn-cs"/>
              </a:rPr>
              <a:t>CoL</a:t>
            </a:r>
            <a:r>
              <a:rPr lang="en-US" sz="1200" b="0" i="0" u="none" strike="noStrike" kern="1200" baseline="0" dirty="0">
                <a:solidFill>
                  <a:schemeClr val="tx1"/>
                </a:solidFill>
                <a:latin typeface="+mn-lt"/>
                <a:ea typeface="+mn-ea"/>
                <a:cs typeface="+mn-cs"/>
              </a:rPr>
              <a:t>: Catalogue of Life; </a:t>
            </a:r>
          </a:p>
          <a:p>
            <a:r>
              <a:rPr lang="en-US" sz="1200" b="0" i="0" u="none" strike="noStrike" kern="1200" baseline="0" dirty="0">
                <a:solidFill>
                  <a:schemeClr val="tx1"/>
                </a:solidFill>
                <a:latin typeface="+mn-lt"/>
                <a:ea typeface="+mn-ea"/>
                <a:cs typeface="+mn-cs"/>
              </a:rPr>
              <a:t>PESI: Pan-European Species directories Infrastructure; </a:t>
            </a:r>
          </a:p>
          <a:p>
            <a:r>
              <a:rPr lang="en-US" sz="1200" b="0" i="0" u="none" strike="noStrike" kern="1200" baseline="0" dirty="0" err="1">
                <a:solidFill>
                  <a:schemeClr val="tx1"/>
                </a:solidFill>
                <a:latin typeface="+mn-lt"/>
                <a:ea typeface="+mn-ea"/>
                <a:cs typeface="+mn-cs"/>
              </a:rPr>
              <a:t>OToL</a:t>
            </a:r>
            <a:r>
              <a:rPr lang="en-US" sz="1200" b="0" i="0" u="none" strike="noStrike" kern="1200" baseline="0" dirty="0">
                <a:solidFill>
                  <a:schemeClr val="tx1"/>
                </a:solidFill>
                <a:latin typeface="+mn-lt"/>
                <a:ea typeface="+mn-ea"/>
                <a:cs typeface="+mn-cs"/>
              </a:rPr>
              <a:t>: Open Tree of Life. </a:t>
            </a:r>
          </a:p>
          <a:p>
            <a:endParaRPr lang="nl-BE" dirty="0"/>
          </a:p>
          <a:p>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38</a:t>
            </a:fld>
            <a:endParaRPr lang="nl-BE"/>
          </a:p>
        </p:txBody>
      </p:sp>
    </p:spTree>
    <p:extLst>
      <p:ext uri="{BB962C8B-B14F-4D97-AF65-F5344CB8AC3E}">
        <p14:creationId xmlns:p14="http://schemas.microsoft.com/office/powerpoint/2010/main" val="3367459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39</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optimize the discoverability and re-use of the data we collect, OTN is a participating node of the Ocean Biogeographic Information System, which is a UNESCO-Intergovernmental Oceanographic Commission initiative to aggregate and make available the world’s understanding of marine animal presence and biodiversity. Our data, once released publicly, joins a huge and wide-ranging data system of all the ways in which humans (and our machines) have determined the presence of marine taxa in space and time.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in </a:t>
            </a:r>
            <a:r>
              <a:rPr lang="en-US" dirty="0" err="1"/>
              <a:t>WoRMS</a:t>
            </a:r>
            <a:r>
              <a:rPr lang="en-US" dirty="0"/>
              <a:t>, you get regional vernaculars in many different languages, you get distribution data if such data has been submitted and verified, you get images if they’ve been submitted, you get other weirder attributes like host-parasite relationships and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which I’m not afraid to say I had to look up the meaning of, it’s the original name on which the new name for a species is based. So you can trace the history of a species’ classification using the </a:t>
            </a:r>
            <a:r>
              <a:rPr lang="en-US" dirty="0" err="1"/>
              <a:t>basionyms</a:t>
            </a:r>
            <a:r>
              <a:rPr lang="en-US" dirty="0"/>
              <a:t>. a reference to the original naming publication, and a visual representation, images, </a:t>
            </a:r>
            <a:r>
              <a:rPr lang="en-US" dirty="0" err="1"/>
              <a:t>ilustrations</a:t>
            </a:r>
            <a:r>
              <a:rPr lang="en-US" dirty="0"/>
              <a:t>, classification sheets, etc.</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there is a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As of 2017 there were:</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Many of us depend on this taxonomic data system, and appreciate the time and effort you experts take to ensure accurate and timely information is being served.</a:t>
            </a:r>
          </a:p>
        </p:txBody>
      </p:sp>
      <p:sp>
        <p:nvSpPr>
          <p:cNvPr id="4" name="Slide Number Placeholder 3"/>
          <p:cNvSpPr>
            <a:spLocks noGrp="1"/>
          </p:cNvSpPr>
          <p:nvPr>
            <p:ph type="sldNum" sz="quarter" idx="10"/>
          </p:nvPr>
        </p:nvSpPr>
        <p:spPr/>
        <p:txBody>
          <a:bodyPr/>
          <a:lstStyle/>
          <a:p>
            <a:fld id="{C65F9F6C-32B4-43F6-82A2-692A887EFE78}" type="slidenum">
              <a:rPr lang="nl-NL" smtClean="0"/>
              <a:pPr/>
              <a:t>43</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here’s what a species result page looks like on the </a:t>
            </a:r>
            <a:r>
              <a:rPr lang="en-US" dirty="0" err="1"/>
              <a:t>WoRMS</a:t>
            </a:r>
            <a:r>
              <a:rPr lang="en-US" dirty="0"/>
              <a:t> web-front, this is for something I bugged them to add back in 2016, when they were still considering whether they wanted to incorporate freshwater species. Its got fully confirmed taxonomic information,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the various service endpoints they support. I’m proud/ashamed to say that my example implementation of how to use the SOAP service is still listed there, though I didn’t get to write the actual instructions for deploying it, I just gave them a file called </a:t>
            </a:r>
            <a:r>
              <a:rPr lang="en-US" dirty="0" err="1"/>
              <a:t>worms.py</a:t>
            </a:r>
            <a:r>
              <a:rPr lang="en-US" dirty="0"/>
              <a:t> that had functions with SOAP-</a:t>
            </a:r>
            <a:r>
              <a:rPr lang="en-US" dirty="0" err="1"/>
              <a:t>py</a:t>
            </a:r>
            <a:r>
              <a:rPr lang="en-US" dirty="0"/>
              <a:t> and SUDS implementations, and they wrapped it in command-line arguments and put it on there. Since then they’ve had a REST API stood up and we really do recommend going with that one.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p:txBody>
      </p:sp>
    </p:spTree>
    <p:extLst>
      <p:ext uri="{BB962C8B-B14F-4D97-AF65-F5344CB8AC3E}">
        <p14:creationId xmlns:p14="http://schemas.microsoft.com/office/powerpoint/2010/main" val="732626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Tx/>
              <a:buChar char="-"/>
            </a:pPr>
            <a:r>
              <a:rPr lang="nl-BE" sz="1200" dirty="0"/>
              <a:t>So in 2015, when this slide deck was new, they were in the process of matching everything in OBIS with a real WoRMS entry. I don’t have the numbers now, but it’s mostly complete. everything that OTN adds has been verified in WoRMS, and it’s not to hard to verify your taxonomy against some part of the Aphia network, even the parts that aren’t WoRMS.</a:t>
            </a:r>
          </a:p>
          <a:p>
            <a:pPr marL="285750" indent="-285750">
              <a:buFontTx/>
              <a:buChar char="-"/>
            </a:pPr>
            <a:endParaRPr lang="nl-BE" sz="1200" strike="sngStrike" dirty="0"/>
          </a:p>
          <a:p>
            <a:pPr marL="285750" indent="-285750">
              <a:buFontTx/>
              <a:buChar char="-"/>
            </a:pPr>
            <a:r>
              <a:rPr lang="nl-BE" sz="1200" strike="sngStrike" dirty="0"/>
              <a:t>WoRMS editor(s) currently processing the names</a:t>
            </a:r>
          </a:p>
          <a:p>
            <a:pPr marL="285750" indent="-285750">
              <a:buFontTx/>
              <a:buChar char="-"/>
            </a:pPr>
            <a:r>
              <a:rPr lang="nl-BE" sz="1200" strike="sngStrike" dirty="0" err="1"/>
              <a:t>WoRMS</a:t>
            </a:r>
            <a:r>
              <a:rPr lang="nl-BE" sz="1200" strike="sngStrike" dirty="0"/>
              <a:t> DMT </a:t>
            </a:r>
            <a:r>
              <a:rPr lang="nl-BE" sz="1200" strike="sngStrike" dirty="0" err="1"/>
              <a:t>working</a:t>
            </a:r>
            <a:r>
              <a:rPr lang="nl-BE" sz="1200" strike="sngStrike" dirty="0"/>
              <a:t> on update (e.g. </a:t>
            </a:r>
            <a:r>
              <a:rPr lang="nl-BE" sz="1200" strike="sngStrike" dirty="0" err="1"/>
              <a:t>AlgaeBase</a:t>
            </a:r>
            <a:r>
              <a:rPr lang="nl-BE" sz="1200" strike="sngStrike" dirty="0"/>
              <a:t>)</a:t>
            </a:r>
          </a:p>
          <a:p>
            <a:pPr marL="285750" indent="-285750">
              <a:buFontTx/>
              <a:buChar char="-"/>
            </a:pPr>
            <a:r>
              <a:rPr lang="nl-BE" sz="1200" strike="sngStrike" dirty="0"/>
              <a:t>No </a:t>
            </a:r>
            <a:r>
              <a:rPr lang="nl-BE" sz="1200" strike="sngStrike" dirty="0" err="1"/>
              <a:t>WoRMS</a:t>
            </a:r>
            <a:r>
              <a:rPr lang="nl-BE" sz="1200" strike="sngStrike" dirty="0"/>
              <a:t> editor </a:t>
            </a:r>
            <a:r>
              <a:rPr lang="nl-BE" sz="1200" strike="sngStrike" dirty="0" err="1"/>
              <a:t>available</a:t>
            </a:r>
            <a:r>
              <a:rPr lang="nl-BE" sz="1200" strike="sngStrike" dirty="0"/>
              <a:t> </a:t>
            </a:r>
            <a:r>
              <a:rPr lang="nl-BE" sz="1200" strike="sngStrike" dirty="0" err="1"/>
              <a:t>for</a:t>
            </a:r>
            <a:r>
              <a:rPr lang="nl-BE" sz="1200" strike="sngStrike" dirty="0"/>
              <a:t> </a:t>
            </a:r>
            <a:r>
              <a:rPr lang="nl-BE" sz="1200" strike="sngStrike" dirty="0" err="1"/>
              <a:t>this</a:t>
            </a:r>
            <a:r>
              <a:rPr lang="nl-BE" sz="1200" strike="sngStrike" dirty="0"/>
              <a:t> </a:t>
            </a:r>
            <a:r>
              <a:rPr lang="nl-BE" sz="1200" strike="sngStrike" dirty="0" err="1"/>
              <a:t>group</a:t>
            </a:r>
            <a:r>
              <a:rPr lang="nl-BE" sz="1200" strike="sngStrike" dirty="0"/>
              <a:t>, </a:t>
            </a:r>
            <a:r>
              <a:rPr lang="nl-BE" sz="1200" strike="sngStrike" dirty="0" err="1"/>
              <a:t>so</a:t>
            </a:r>
            <a:r>
              <a:rPr lang="nl-BE" sz="1200" strike="sngStrike" dirty="0"/>
              <a:t> no way of </a:t>
            </a:r>
            <a:r>
              <a:rPr lang="nl-BE" sz="1200" strike="sngStrike" dirty="0" err="1"/>
              <a:t>verifying</a:t>
            </a:r>
            <a:r>
              <a:rPr lang="nl-BE" sz="1200" strike="sngStrike" dirty="0"/>
              <a:t>/</a:t>
            </a:r>
            <a:r>
              <a:rPr lang="nl-BE" sz="1200" strike="sngStrike" dirty="0" err="1"/>
              <a:t>correcting</a:t>
            </a:r>
            <a:r>
              <a:rPr lang="nl-BE" sz="1200" strike="sngStrike" baseline="0" dirty="0"/>
              <a:t> </a:t>
            </a:r>
            <a:r>
              <a:rPr lang="nl-BE" sz="1200" strike="sngStrike" baseline="0" dirty="0" err="1"/>
              <a:t>the</a:t>
            </a:r>
            <a:r>
              <a:rPr lang="nl-BE" sz="1200" strike="sngStrike" baseline="0" dirty="0"/>
              <a:t> name</a:t>
            </a:r>
          </a:p>
          <a:p>
            <a:pPr marL="285750" indent="-285750">
              <a:buFontTx/>
              <a:buChar char="-"/>
            </a:pPr>
            <a:r>
              <a:rPr lang="nl-BE" sz="1200" strike="sngStrike" baseline="0" dirty="0" err="1"/>
              <a:t>WoRMS</a:t>
            </a:r>
            <a:r>
              <a:rPr lang="nl-BE" sz="1200" strike="sngStrike" baseline="0" dirty="0"/>
              <a:t> complete </a:t>
            </a:r>
            <a:r>
              <a:rPr lang="nl-BE" sz="1200" strike="sngStrike" baseline="0" dirty="0" err="1"/>
              <a:t>nonsense</a:t>
            </a:r>
            <a:r>
              <a:rPr lang="nl-BE" sz="1200" strike="sngStrike" baseline="0" dirty="0"/>
              <a:t> </a:t>
            </a:r>
            <a:r>
              <a:rPr lang="nl-BE" sz="1200" strike="sngStrike" baseline="0" dirty="0" err="1"/>
              <a:t>and</a:t>
            </a:r>
            <a:r>
              <a:rPr lang="nl-BE" sz="1200" strike="sngStrike" baseline="0" dirty="0"/>
              <a:t> </a:t>
            </a:r>
            <a:r>
              <a:rPr lang="nl-BE" sz="1200" strike="sngStrike" baseline="0" dirty="0" err="1"/>
              <a:t>needs</a:t>
            </a:r>
            <a:r>
              <a:rPr lang="nl-BE" sz="1200" strike="sngStrike" baseline="0" dirty="0"/>
              <a:t> </a:t>
            </a:r>
            <a:r>
              <a:rPr lang="nl-BE" sz="1200" strike="sngStrike" baseline="0" dirty="0" err="1"/>
              <a:t>to</a:t>
            </a:r>
            <a:r>
              <a:rPr lang="nl-BE" sz="1200" strike="sngStrike" baseline="0" dirty="0"/>
              <a:t> </a:t>
            </a:r>
            <a:r>
              <a:rPr lang="nl-BE" sz="1200" strike="sngStrike" baseline="0" dirty="0" err="1"/>
              <a:t>be</a:t>
            </a:r>
            <a:r>
              <a:rPr lang="nl-BE" sz="1200" strike="sngStrike" baseline="0" dirty="0"/>
              <a:t> sent back </a:t>
            </a:r>
            <a:r>
              <a:rPr lang="nl-BE" sz="1200" strike="sngStrike" baseline="0" dirty="0" err="1"/>
              <a:t>to</a:t>
            </a:r>
            <a:r>
              <a:rPr lang="nl-BE" sz="1200" strike="sngStrike" baseline="0" dirty="0"/>
              <a:t> </a:t>
            </a:r>
            <a:r>
              <a:rPr lang="nl-BE" sz="1200" strike="sngStrike" baseline="0" dirty="0" err="1"/>
              <a:t>the</a:t>
            </a:r>
            <a:r>
              <a:rPr lang="nl-BE" sz="1200" strike="sngStrike" baseline="0" dirty="0"/>
              <a:t> </a:t>
            </a:r>
            <a:r>
              <a:rPr lang="nl-BE" sz="1200" strike="sngStrike" baseline="0" dirty="0" err="1"/>
              <a:t>original</a:t>
            </a:r>
            <a:r>
              <a:rPr lang="nl-BE" sz="1200" strike="sngStrike" baseline="0" dirty="0"/>
              <a:t> provider </a:t>
            </a:r>
            <a:r>
              <a:rPr lang="nl-BE" sz="1200" strike="sngStrike" baseline="0" dirty="0" err="1"/>
              <a:t>for</a:t>
            </a:r>
            <a:r>
              <a:rPr lang="nl-BE" sz="1200" strike="sngStrike" baseline="0" dirty="0"/>
              <a:t> </a:t>
            </a:r>
            <a:r>
              <a:rPr lang="nl-BE" sz="1200" strike="sngStrike" baseline="0" dirty="0" err="1"/>
              <a:t>additional</a:t>
            </a:r>
            <a:r>
              <a:rPr lang="nl-BE" sz="1200" strike="sngStrike" baseline="0" dirty="0"/>
              <a:t> check</a:t>
            </a:r>
            <a:endParaRPr lang="nl-BE" sz="1200" strike="sngStrike" dirty="0"/>
          </a:p>
          <a:p>
            <a:endParaRPr lang="nl-BE" dirty="0"/>
          </a:p>
        </p:txBody>
      </p:sp>
      <p:sp>
        <p:nvSpPr>
          <p:cNvPr id="4" name="Slide Number Placeholder 3"/>
          <p:cNvSpPr>
            <a:spLocks noGrp="1"/>
          </p:cNvSpPr>
          <p:nvPr>
            <p:ph type="sldNum" sz="quarter" idx="10"/>
          </p:nvPr>
        </p:nvSpPr>
        <p:spPr/>
        <p:txBody>
          <a:bodyPr/>
          <a:lstStyle/>
          <a:p>
            <a:fld id="{39DC604F-FC4C-4BA5-A0A4-5B4B2AB63882}" type="slidenum">
              <a:rPr lang="nl-BE" smtClean="0"/>
              <a:t>47</a:t>
            </a:fld>
            <a:endParaRPr lang="nl-BE"/>
          </a:p>
        </p:txBody>
      </p:sp>
    </p:spTree>
    <p:extLst>
      <p:ext uri="{BB962C8B-B14F-4D97-AF65-F5344CB8AC3E}">
        <p14:creationId xmlns:p14="http://schemas.microsoft.com/office/powerpoint/2010/main" val="2727516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a:t> and OBIS gain </a:t>
            </a:r>
            <a:r>
              <a:rPr lang="en-US" dirty="0"/>
              <a:t>the geographical backstop that can be used to identify outliers in reported geography, and this sort of aggregation and comparison can run both ways.</a:t>
            </a:r>
          </a:p>
        </p:txBody>
      </p:sp>
    </p:spTree>
    <p:extLst>
      <p:ext uri="{BB962C8B-B14F-4D97-AF65-F5344CB8AC3E}">
        <p14:creationId xmlns:p14="http://schemas.microsoft.com/office/powerpoint/2010/main" val="1137548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 can be an important step in a good QA/QC process</a:t>
            </a:r>
          </a:p>
        </p:txBody>
      </p:sp>
    </p:spTree>
    <p:extLst>
      <p:ext uri="{BB962C8B-B14F-4D97-AF65-F5344CB8AC3E}">
        <p14:creationId xmlns:p14="http://schemas.microsoft.com/office/powerpoint/2010/main" val="1554128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Our ocean provides essential services to humankind, and we all know that a healthy ocean teeming with life performs these services much more effectively.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98290072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98290072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98290072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98290072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98290072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98290072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982900727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982900727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98290072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98290072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902c3b90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902c3b90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982900727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982900727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982900727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98290072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98290072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98290072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98290072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98290072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pieces of data</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a:t>
            </a:r>
            <a:r>
              <a:rPr lang="en-GB" sz="1200" kern="1200" dirty="0" err="1">
                <a:solidFill>
                  <a:schemeClr val="tx1"/>
                </a:solidFill>
                <a:effectLst/>
                <a:latin typeface="+mn-lt"/>
                <a:ea typeface="+mn-ea"/>
                <a:cs typeface="+mn-cs"/>
              </a:rPr>
              <a:t>endeavor</a:t>
            </a:r>
            <a:r>
              <a:rPr lang="en-GB" sz="1200" kern="1200" dirty="0">
                <a:solidFill>
                  <a:schemeClr val="tx1"/>
                </a:solidFill>
                <a:effectLst/>
                <a:latin typeface="+mn-lt"/>
                <a:ea typeface="+mn-ea"/>
                <a:cs typeface="+mn-cs"/>
              </a:rPr>
              <a:t>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2-2-2021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2/02/2021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2/3/2021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2/3/2021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2/3/2021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2/3/2021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2/3/2021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2-2-2021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6.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58.jpeg"/><Relationship Id="rId5" Type="http://schemas.microsoft.com/office/2007/relationships/hdphoto" Target="../media/hdphoto1.wdp"/><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17.sv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73.jpe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 Id="rId4" Type="http://schemas.openxmlformats.org/officeDocument/2006/relationships/hyperlink" Target="http://hdl.handle.net/10.1016/j.cub.2012.09.03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4.jp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2.jpg"/></Relationships>
</file>

<file path=ppt/slides/_rels/slide5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77.jpe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8.jp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9.jpg"/></Relationships>
</file>

<file path=ppt/slides/_rels/slide5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0.jp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1.jp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2.jp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83.JP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9.png"/><Relationship Id="rId7"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6.png"/><Relationship Id="rId10" Type="http://schemas.openxmlformats.org/officeDocument/2006/relationships/image" Target="../media/image89.PNG"/><Relationship Id="rId4" Type="http://schemas.openxmlformats.org/officeDocument/2006/relationships/image" Target="../media/image10.png"/><Relationship Id="rId9"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4.emf"/><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pitchFamily="2" charset="77"/>
                <a:cs typeface="Poppins" pitchFamily="2" charset="77"/>
              </a:rPr>
              <a:t>OBIS:</a:t>
            </a:r>
            <a:endParaRPr lang="en-US">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2710808" y="678435"/>
            <a:ext cx="4596510" cy="1015663"/>
          </a:xfrm>
          <a:prstGeom prst="rect">
            <a:avLst/>
          </a:prstGeom>
        </p:spPr>
        <p:txBody>
          <a:bodyPr wrap="square">
            <a:spAutoFit/>
          </a:bodyPr>
          <a:lstStyle/>
          <a:p>
            <a:pPr defTabSz="685800">
              <a:buClrTx/>
            </a:pPr>
            <a:r>
              <a:rPr lang="en-GB" sz="3000" kern="1200" dirty="0">
                <a:solidFill>
                  <a:prstClr val="white"/>
                </a:solidFill>
                <a:latin typeface="Poppins Medium" pitchFamily="2" charset="77"/>
                <a:ea typeface="+mn-ea"/>
                <a:cs typeface="Poppins Medium" pitchFamily="2" charset="77"/>
              </a:rPr>
              <a:t>Free, accessible and detailed marine data</a:t>
            </a:r>
            <a:endParaRPr lang="en-PT" sz="3000" kern="1200" dirty="0">
              <a:solidFill>
                <a:prstClr val="white"/>
              </a:solidFill>
              <a:latin typeface="Calibri" panose="020F0502020204030204"/>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5" y="465535"/>
            <a:ext cx="3419351" cy="3115742"/>
          </a:xfrm>
        </p:spPr>
        <p:txBody>
          <a:bodyPr lIns="0" tIns="0" rIns="0" bIns="0"/>
          <a:lstStyle/>
          <a:p>
            <a:r>
              <a:rPr lang="en-GB" sz="3600" b="1">
                <a:solidFill>
                  <a:srgbClr val="005FAA"/>
                </a:solidFill>
                <a:latin typeface="Poppins" pitchFamily="2" charset="77"/>
                <a:cs typeface="Poppins" pitchFamily="2" charset="77"/>
              </a:rPr>
              <a:t>OBIS -</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Origins, history</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and achievements</a:t>
            </a:r>
            <a:endParaRPr lang="en-US" sz="3600" b="1">
              <a:solidFill>
                <a:srgbClr val="005FAA"/>
              </a:solidFill>
              <a:latin typeface="Poppins" pitchFamily="2" charset="77"/>
              <a:cs typeface="Poppins" pitchFamily="2" charset="77"/>
            </a:endParaRPr>
          </a:p>
        </p:txBody>
      </p:sp>
      <p:pic>
        <p:nvPicPr>
          <p:cNvPr id="5" name="Picture 4" descr="A picture containing text&#10;&#10;Description automatically generated">
            <a:extLst>
              <a:ext uri="{FF2B5EF4-FFF2-40B4-BE49-F238E27FC236}">
                <a16:creationId xmlns:a16="http://schemas.microsoft.com/office/drawing/2014/main" id="{876E3748-557E-0248-82AA-110C8F27B169}"/>
              </a:ext>
            </a:extLst>
          </p:cNvPr>
          <p:cNvPicPr>
            <a:picLocks noChangeAspect="1"/>
          </p:cNvPicPr>
          <p:nvPr/>
        </p:nvPicPr>
        <p:blipFill>
          <a:blip r:embed="rId4"/>
          <a:stretch>
            <a:fillRect/>
          </a:stretch>
        </p:blipFill>
        <p:spPr>
          <a:xfrm>
            <a:off x="524925" y="1517376"/>
            <a:ext cx="8414497" cy="1374737"/>
          </a:xfrm>
          <a:prstGeom prst="rect">
            <a:avLst/>
          </a:prstGeom>
          <a:ln w="3810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en-GB" sz="3600" b="1" dirty="0">
                <a:solidFill>
                  <a:srgbClr val="005FAA"/>
                </a:solidFill>
                <a:latin typeface="Poppins" pitchFamily="2" charset="77"/>
                <a:cs typeface="Poppins" pitchFamily="2" charset="77"/>
              </a:rPr>
              <a:t>OBIS: Free, accessible and detailed marine</a:t>
            </a:r>
            <a:br>
              <a:rPr lang="en-GB" sz="3600" b="1" dirty="0">
                <a:solidFill>
                  <a:srgbClr val="005FAA"/>
                </a:solidFill>
                <a:latin typeface="Poppins" pitchFamily="2" charset="77"/>
                <a:cs typeface="Poppins" pitchFamily="2" charset="77"/>
              </a:rPr>
            </a:br>
            <a:r>
              <a:rPr lang="en-GB" sz="3600" b="1" dirty="0">
                <a:solidFill>
                  <a:srgbClr val="005FAA"/>
                </a:solidFill>
                <a:latin typeface="Poppins" pitchFamily="2" charset="77"/>
                <a:cs typeface="Poppins" pitchFamily="2" charset="77"/>
              </a:rPr>
              <a:t>data</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535920" y="3539277"/>
            <a:ext cx="2153888"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At the core OBIS operates as a rich database on marine life, rooted in international collaboration. OBIS data is used to tackle common challenges that concern the marine environment. </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US" sz="1350" kern="1200" dirty="0">
                <a:latin typeface="Poppins"/>
                <a:ea typeface="+mn-ea"/>
              </a:rPr>
              <a:t>But beyond this OBIS promotes a culture of cooperation by supporting training and capacity development. </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025553" y="1207115"/>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Tree>
    <p:extLst>
      <p:ext uri="{BB962C8B-B14F-4D97-AF65-F5344CB8AC3E}">
        <p14:creationId xmlns:p14="http://schemas.microsoft.com/office/powerpoint/2010/main" val="788725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Poppins" pitchFamily="2" charset="77"/>
                <a:cs typeface="Poppins" pitchFamily="2" charset="77"/>
              </a:rPr>
              <a:t>From Nature to Numbers</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1887901" cy="1805153"/>
            <a:chOff x="1166648" y="2743199"/>
            <a:chExt cx="2517201"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80" y="2762633"/>
              <a:ext cx="2406869" cy="238743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a:solidFill>
                    <a:prstClr val="white"/>
                  </a:solidFill>
                  <a:latin typeface="Poppins" pitchFamily="2" charset="77"/>
                  <a:cs typeface="Poppins" pitchFamily="2" charset="77"/>
                </a:rPr>
                <a:t>Presence/Absence data</a:t>
              </a:r>
            </a:p>
            <a:p>
              <a:pPr defTabSz="685800">
                <a:lnSpc>
                  <a:spcPts val="1500"/>
                </a:lnSpc>
                <a:spcBef>
                  <a:spcPts val="750"/>
                </a:spcBef>
                <a:buClrTx/>
              </a:pPr>
              <a:r>
                <a:rPr lang="en-GB" sz="1350" dirty="0">
                  <a:solidFill>
                    <a:srgbClr val="005FAA"/>
                  </a:solidFill>
                  <a:latin typeface="Poppins" pitchFamily="2" charset="77"/>
                  <a:cs typeface="Poppins" pitchFamily="2" charset="77"/>
                </a:rPr>
                <a:t>can originate from sporadic sightings or novel detection methods such as environmental DNA. This quantitative data allows the </a:t>
              </a:r>
              <a:r>
                <a:rPr lang="en-GB" sz="1350" b="1" dirty="0">
                  <a:solidFill>
                    <a:srgbClr val="005FAA"/>
                  </a:solidFill>
                  <a:latin typeface="Poppins" pitchFamily="2" charset="77"/>
                  <a:cs typeface="Poppins" pitchFamily="2" charset="77"/>
                </a:rPr>
                <a:t>establishment of species ranges</a:t>
              </a:r>
              <a:r>
                <a:rPr lang="en-GB" sz="1350" dirty="0">
                  <a:solidFill>
                    <a:srgbClr val="005FAA"/>
                  </a:solidFill>
                  <a:latin typeface="Poppins" pitchFamily="2" charset="77"/>
                  <a:cs typeface="Poppins" pitchFamily="2" charset="77"/>
                </a:rPr>
                <a:t>.</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874987" y="2057400"/>
            <a:ext cx="1608083" cy="189186"/>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59717" y="2060190"/>
            <a:ext cx="1974651" cy="1846867"/>
          </a:xfrm>
        </p:spPr>
        <p:txBody>
          <a:bodyPr lIns="0" tIns="0" rIns="0" bIns="0"/>
          <a:lstStyle/>
          <a:p>
            <a:pPr>
              <a:lnSpc>
                <a:spcPts val="1500"/>
              </a:lnSpc>
            </a:pPr>
            <a:r>
              <a:rPr lang="en-GB" sz="1350" dirty="0">
                <a:solidFill>
                  <a:schemeClr val="bg1"/>
                </a:solidFill>
                <a:latin typeface="Poppins" pitchFamily="2" charset="77"/>
                <a:cs typeface="Poppins" pitchFamily="2" charset="77"/>
              </a:rPr>
              <a:t>Abundance data </a:t>
            </a: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the number of individuals </a:t>
            </a:r>
            <a:r>
              <a:rPr lang="en-GB" sz="1350" dirty="0">
                <a:solidFill>
                  <a:srgbClr val="005FAA"/>
                </a:solidFill>
                <a:latin typeface="Poppins" pitchFamily="2" charset="77"/>
                <a:cs typeface="Poppins" pitchFamily="2" charset="77"/>
              </a:rPr>
              <a:t>of a species in a given area or volume of seawater or sediment. This is a key metric for the conservation of vulnerable organisms and the management of species populations like fish stocks.</a:t>
            </a:r>
          </a:p>
          <a:p>
            <a:pPr>
              <a:lnSpc>
                <a:spcPts val="1500"/>
              </a:lnSpc>
            </a:pP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p:cNvCxnSpPr>
          <p:nvPr/>
        </p:nvCxnSpPr>
        <p:spPr>
          <a:xfrm>
            <a:off x="2483070" y="2159876"/>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a:solidFill>
                  <a:srgbClr val="005FAA"/>
                </a:solidFill>
                <a:latin typeface="Poppins" pitchFamily="2" charset="77"/>
                <a:cs typeface="Poppins" pitchFamily="2" charset="77"/>
              </a:rPr>
              <a:t>From Nature to Numbers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22971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4739" y="2085452"/>
            <a:ext cx="1876013" cy="1940351"/>
          </a:xfrm>
        </p:spPr>
        <p:txBody>
          <a:bodyPr lIns="0" tIns="0" rIns="0" bIns="0"/>
          <a:lstStyle/>
          <a:p>
            <a:pPr>
              <a:lnSpc>
                <a:spcPts val="1500"/>
              </a:lnSpc>
            </a:pPr>
            <a:r>
              <a:rPr lang="en-GB" sz="1350" dirty="0">
                <a:solidFill>
                  <a:schemeClr val="bg1"/>
                </a:solidFill>
                <a:latin typeface="Poppins" pitchFamily="2" charset="77"/>
                <a:cs typeface="Poppins" pitchFamily="2" charset="77"/>
              </a:rPr>
              <a:t>Historical data</a:t>
            </a:r>
          </a:p>
          <a:p>
            <a:pPr>
              <a:lnSpc>
                <a:spcPts val="1500"/>
              </a:lnSpc>
            </a:pPr>
            <a:r>
              <a:rPr lang="en-GB" sz="1350" dirty="0">
                <a:solidFill>
                  <a:srgbClr val="005FAA"/>
                </a:solidFill>
                <a:latin typeface="Poppins" pitchFamily="2" charset="77"/>
                <a:cs typeface="Poppins" pitchFamily="2" charset="77"/>
              </a:rPr>
              <a:t>characterises historic records and findings preserved in archives, libraries and older data series which enable </a:t>
            </a:r>
            <a:r>
              <a:rPr lang="en-GB" sz="1350" b="1" dirty="0">
                <a:solidFill>
                  <a:srgbClr val="005FAA"/>
                </a:solidFill>
                <a:latin typeface="Poppins" pitchFamily="2" charset="77"/>
                <a:cs typeface="Poppins" pitchFamily="2" charset="77"/>
              </a:rPr>
              <a:t>comparative analysis over time</a:t>
            </a:r>
            <a:r>
              <a:rPr lang="en-GB" sz="1350" dirty="0">
                <a:solidFill>
                  <a:srgbClr val="005FAA"/>
                </a:solidFill>
                <a:latin typeface="Poppins" pitchFamily="2" charset="77"/>
                <a:cs typeface="Poppins" pitchFamily="2" charset="77"/>
              </a:rPr>
              <a:t>. </a:t>
            </a:r>
          </a:p>
          <a:p>
            <a:pPr>
              <a:lnSpc>
                <a:spcPts val="1500"/>
              </a:lnSpc>
            </a:pP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064422" y="2175642"/>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31642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39"/>
            <a:ext cx="1876013" cy="1483150"/>
          </a:xfrm>
        </p:spPr>
        <p:txBody>
          <a:bodyPr lIns="0" tIns="0" rIns="0" bIns="0"/>
          <a:lstStyle/>
          <a:p>
            <a:pPr>
              <a:lnSpc>
                <a:spcPts val="1500"/>
              </a:lnSpc>
            </a:pPr>
            <a:r>
              <a:rPr lang="en-GB" sz="1350" dirty="0">
                <a:solidFill>
                  <a:schemeClr val="bg1"/>
                </a:solidFill>
                <a:latin typeface="Poppins" pitchFamily="2" charset="77"/>
                <a:cs typeface="Poppins" pitchFamily="2" charset="77"/>
              </a:rPr>
              <a:t>Habitat</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data about </a:t>
            </a:r>
            <a:r>
              <a:rPr lang="en-GB" sz="1350" b="1" dirty="0">
                <a:solidFill>
                  <a:srgbClr val="005FAA"/>
                </a:solidFill>
                <a:latin typeface="Poppins" pitchFamily="2" charset="77"/>
                <a:cs typeface="Poppins" pitchFamily="2" charset="77"/>
              </a:rPr>
              <a:t>biological as well as habitat and geographic diversity. </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174563" y="2148853"/>
            <a:ext cx="1277438"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340069"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40"/>
            <a:ext cx="1876013" cy="1230902"/>
          </a:xfrm>
        </p:spPr>
        <p:txBody>
          <a:bodyPr lIns="0" tIns="0" rIns="0" bIns="0"/>
          <a:lstStyle/>
          <a:p>
            <a:pPr>
              <a:lnSpc>
                <a:spcPts val="1500"/>
              </a:lnSpc>
            </a:pPr>
            <a:r>
              <a:rPr lang="en-GB" sz="1350" dirty="0">
                <a:solidFill>
                  <a:schemeClr val="bg1"/>
                </a:solidFill>
                <a:latin typeface="Poppins" pitchFamily="2" charset="77"/>
                <a:cs typeface="Poppins" pitchFamily="2" charset="77"/>
              </a:rPr>
              <a:t>Tracking</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movement data</a:t>
            </a:r>
            <a:r>
              <a:rPr lang="en-GB" sz="1350" dirty="0">
                <a:solidFill>
                  <a:srgbClr val="005FAA"/>
                </a:solidFill>
                <a:latin typeface="Poppins" pitchFamily="2" charset="77"/>
                <a:cs typeface="Poppins" pitchFamily="2" charset="77"/>
              </a:rPr>
              <a:t> that follows animals via satellites or bioacoustics. </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207173" y="2175642"/>
            <a:ext cx="92930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4384373"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 Data life cycle</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ABOUT OTN</a:t>
            </a:r>
            <a:endParaRPr>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Global aquatic research, data management and partnership platform headquartered at Dalhousie University in Nova Scotia, Canada.</a:t>
            </a:r>
            <a:endParaRPr sz="1200" dirty="0">
              <a:solidFill>
                <a:srgbClr val="FFFFFF"/>
              </a:solidFill>
              <a:latin typeface="Lato"/>
              <a:ea typeface="Lato"/>
              <a:cs typeface="Lato"/>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2</a:t>
            </a:fld>
            <a:endParaRPr b="1">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Since 2008, OTN has been deploying state-of-the-art ocean monitoring equipment and marine autonomous vehicles (gliders) in key aquatic locations.</a:t>
            </a:r>
            <a:endParaRPr sz="1200" dirty="0">
              <a:solidFill>
                <a:srgbClr val="FFFFFF"/>
              </a:solidFill>
              <a:latin typeface="Lato"/>
              <a:ea typeface="Lato"/>
              <a:cs typeface="Lato"/>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746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OTN has established partnerships with a global community of stakeholders to document the movements and survival of aquatic animals in the context of changing ocean environments.</a:t>
            </a:r>
            <a:endParaRPr sz="1200">
              <a:solidFill>
                <a:srgbClr val="FFFFFF"/>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819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Knowledge generated by OTN is used by scientists, managers, policy-makers, industry, Indigenous and coastal communities and the general public.</a:t>
            </a:r>
            <a:endParaRPr sz="1200">
              <a:solidFill>
                <a:srgbClr val="FFFFFF"/>
              </a:solidFill>
              <a:latin typeface="Lato"/>
              <a:ea typeface="Lato"/>
              <a:cs typeface="Lato"/>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Data is compiled from multiple </a:t>
            </a:r>
            <a:r>
              <a:rPr lang="en-US" sz="1350" b="1" dirty="0">
                <a:solidFill>
                  <a:srgbClr val="005FAA"/>
                </a:solidFill>
              </a:rPr>
              <a:t>observations</a:t>
            </a:r>
            <a:endParaRPr lang="en-GB" sz="1350" b="1"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en-GB" sz="1350" b="1" dirty="0">
                <a:solidFill>
                  <a:srgbClr val="00B5DC"/>
                </a:solidFill>
                <a:latin typeface="Poppins"/>
                <a:cs typeface="Poppins" pitchFamily="2" charset="77"/>
              </a:rPr>
              <a:t>Contribution:</a:t>
            </a:r>
          </a:p>
          <a:p>
            <a:pPr>
              <a:lnSpc>
                <a:spcPts val="1500"/>
              </a:lnSpc>
            </a:pPr>
            <a:r>
              <a:rPr lang="en-GB" sz="1350" dirty="0">
                <a:solidFill>
                  <a:srgbClr val="005FAA"/>
                </a:solidFill>
              </a:rPr>
              <a:t>During the </a:t>
            </a:r>
            <a:r>
              <a:rPr lang="en-GB" sz="1350" b="1" dirty="0">
                <a:solidFill>
                  <a:srgbClr val="005FAA"/>
                </a:solidFill>
              </a:rPr>
              <a:t>standardisation</a:t>
            </a:r>
            <a:r>
              <a:rPr lang="en-GB" sz="1350" dirty="0">
                <a:solidFill>
                  <a:srgbClr val="005FAA"/>
                </a:solidFill>
              </a:rPr>
              <a:t> process the OBIS thematic and regional nodes check data quality and apply </a:t>
            </a:r>
            <a:r>
              <a:rPr lang="en-GB" sz="1350" b="1" dirty="0">
                <a:solidFill>
                  <a:srgbClr val="005FAA"/>
                </a:solidFill>
              </a:rPr>
              <a:t>Darwin Core Standards </a:t>
            </a:r>
            <a:endParaRPr lang="en-GB" sz="1350" b="1" dirty="0">
              <a:solidFill>
                <a:srgbClr val="005FAA"/>
              </a:solidFill>
              <a:latin typeface="Poppins Light" pitchFamily="2" charset="77"/>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00B5DC"/>
                </a:solidFill>
                <a:latin typeface="Poppins" pitchFamily="2" charset="77"/>
                <a:cs typeface="Poppins" pitchFamily="2" charset="77"/>
              </a:rPr>
              <a:t>Contribution:</a:t>
            </a:r>
          </a:p>
          <a:p>
            <a:pPr>
              <a:lnSpc>
                <a:spcPts val="1500"/>
              </a:lnSpc>
            </a:pPr>
            <a:r>
              <a:rPr lang="en-GB" sz="1350" dirty="0">
                <a:solidFill>
                  <a:srgbClr val="005FAA"/>
                </a:solidFill>
                <a:latin typeface="Poppins Light" pitchFamily="2" charset="77"/>
                <a:cs typeface="Poppins Light" pitchFamily="2" charset="77"/>
              </a:rPr>
              <a:t>The data is then deposited in the OBIS database and </a:t>
            </a:r>
            <a:r>
              <a:rPr lang="en-GB" sz="1350" b="1" dirty="0">
                <a:solidFill>
                  <a:srgbClr val="005FAA"/>
                </a:solidFill>
                <a:latin typeface="Poppins Light" pitchFamily="2" charset="77"/>
                <a:cs typeface="Poppins Light" pitchFamily="2" charset="77"/>
              </a:rPr>
              <a:t>made accessible to everyone</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1131079"/>
          </a:xfrm>
          <a:prstGeom prst="rect">
            <a:avLst/>
          </a:prstGeom>
          <a:noFill/>
        </p:spPr>
        <p:txBody>
          <a:bodyPr wrap="square" rtlCol="0">
            <a:spAutoFit/>
          </a:bodyPr>
          <a:lstStyle/>
          <a:p>
            <a:pPr defTabSz="685800">
              <a:buClrTx/>
            </a:pPr>
            <a:r>
              <a:rPr lang="en-GB" sz="1350" kern="1200" dirty="0">
                <a:solidFill>
                  <a:srgbClr val="005FAA"/>
                </a:solidFill>
                <a:latin typeface="Poppins Light" pitchFamily="2" charset="77"/>
                <a:ea typeface="+mn-ea"/>
                <a:cs typeface="Poppins Light" pitchFamily="2" charset="77"/>
              </a:rPr>
              <a:t>The OBIS database follows </a:t>
            </a:r>
            <a:r>
              <a:rPr lang="en-GB" sz="1350" b="1" kern="1200" dirty="0">
                <a:solidFill>
                  <a:srgbClr val="005FAA"/>
                </a:solidFill>
                <a:latin typeface="Poppins Light" pitchFamily="2" charset="77"/>
                <a:ea typeface="+mn-ea"/>
                <a:cs typeface="Poppins Light" pitchFamily="2" charset="77"/>
              </a:rPr>
              <a:t>FAIR guiding principles </a:t>
            </a:r>
            <a:r>
              <a:rPr lang="en-GB" sz="1350" kern="1200" dirty="0">
                <a:solidFill>
                  <a:srgbClr val="005FAA"/>
                </a:solidFill>
                <a:latin typeface="Poppins Light" pitchFamily="2" charset="77"/>
                <a:ea typeface="+mn-ea"/>
                <a:cs typeface="Poppins Light" pitchFamily="2" charset="77"/>
              </a:rPr>
              <a:t>of scientific data management and stewardship</a:t>
            </a:r>
          </a:p>
          <a:p>
            <a:pPr defTabSz="685800">
              <a:buClrTx/>
            </a:pPr>
            <a:endParaRPr lang="en-US"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EA617F"/>
                </a:solidFill>
                <a:latin typeface="Poppins" pitchFamily="2" charset="77"/>
                <a:cs typeface="Poppins" pitchFamily="2" charset="77"/>
              </a:rPr>
              <a:t>Access:</a:t>
            </a:r>
          </a:p>
          <a:p>
            <a:pPr>
              <a:lnSpc>
                <a:spcPts val="1500"/>
              </a:lnSpc>
            </a:pPr>
            <a:r>
              <a:rPr lang="en-GB" sz="1350" dirty="0">
                <a:solidFill>
                  <a:srgbClr val="005FAA"/>
                </a:solidFill>
                <a:latin typeface="Poppins Light" pitchFamily="2" charset="77"/>
                <a:cs typeface="Poppins Light" pitchFamily="2" charset="77"/>
              </a:rPr>
              <a:t>Mapper on OBIS server</a:t>
            </a:r>
          </a:p>
          <a:p>
            <a:pPr>
              <a:lnSpc>
                <a:spcPts val="1500"/>
              </a:lnSpc>
            </a:pPr>
            <a:r>
              <a:rPr lang="en-GB" sz="1350" dirty="0">
                <a:solidFill>
                  <a:srgbClr val="005FAA"/>
                </a:solidFill>
                <a:latin typeface="Poppins Light" pitchFamily="2" charset="77"/>
                <a:cs typeface="Poppins Light" pitchFamily="2" charset="77"/>
              </a:rPr>
              <a:t>R (analytical platform) &amp; </a:t>
            </a:r>
            <a:r>
              <a:rPr lang="en-GB" sz="1350" dirty="0" err="1">
                <a:solidFill>
                  <a:srgbClr val="005FAA"/>
                </a:solidFill>
                <a:latin typeface="Poppins Light" pitchFamily="2" charset="77"/>
                <a:cs typeface="Poppins Light" pitchFamily="2" charset="77"/>
              </a:rPr>
              <a:t>robis</a:t>
            </a:r>
            <a:r>
              <a:rPr lang="en-GB" sz="1350" dirty="0">
                <a:solidFill>
                  <a:srgbClr val="005FAA"/>
                </a:solidFill>
                <a:latin typeface="Poppins Light" pitchFamily="2" charset="77"/>
                <a:cs typeface="Poppins Light" pitchFamily="2" charset="77"/>
              </a:rPr>
              <a:t> package</a:t>
            </a:r>
          </a:p>
          <a:p>
            <a:pPr>
              <a:lnSpc>
                <a:spcPts val="1500"/>
              </a:lnSpc>
            </a:pPr>
            <a:r>
              <a:rPr lang="en-GB" sz="1350" dirty="0">
                <a:solidFill>
                  <a:srgbClr val="005FAA"/>
                </a:solidFill>
                <a:latin typeface="Poppins Light" pitchFamily="2" charset="77"/>
                <a:cs typeface="Poppins Light" pitchFamily="2" charset="77"/>
              </a:rPr>
              <a:t>Third party application</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7" y="2705617"/>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6" y="316999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67100"/>
            <a:ext cx="1869507" cy="242395"/>
          </a:xfrm>
          <a:solidFill>
            <a:srgbClr val="D0C9FF"/>
          </a:solidFill>
        </p:spPr>
        <p:txBody>
          <a:bodyPr/>
          <a:lstStyle/>
          <a:p>
            <a:r>
              <a:rPr lang="en-US" sz="1350" b="1" dirty="0">
                <a:solidFill>
                  <a:srgbClr val="8480BB"/>
                </a:solidFill>
              </a:rPr>
              <a:t>Capacity Development</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431834"/>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361340"/>
            <a:ext cx="1697297" cy="472667"/>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Build, improve and retain skills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a:cs typeface="Poppins" pitchFamily="2" charset="77"/>
              </a:rPr>
              <a:t>OBIS CASE STUDIES:</a:t>
            </a:r>
            <a:endParaRPr lang="en-US">
              <a:solidFill>
                <a:srgbClr val="005FAA"/>
              </a:solidFill>
              <a:highlight>
                <a:srgbClr val="FFFF00"/>
              </a:highlight>
              <a:latin typeface="Poppins"/>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52630" y="914819"/>
            <a:ext cx="3293228" cy="4438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5" y="465535"/>
            <a:ext cx="3293228"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a:solidFill>
                  <a:srgbClr val="005FAA"/>
                </a:solidFill>
                <a:latin typeface="Poppins" pitchFamily="2" charset="77"/>
                <a:cs typeface="Poppins" pitchFamily="2" charset="77"/>
              </a:rPr>
              <a:t>Use cases: </a:t>
            </a:r>
            <a:r>
              <a:rPr lang="en-GB" sz="3600" b="1" dirty="0">
                <a:solidFill>
                  <a:prstClr val="white"/>
                </a:solidFill>
                <a:latin typeface="Poppins Medium" pitchFamily="2" charset="77"/>
                <a:cs typeface="Poppins Medium" pitchFamily="2" charset="77"/>
              </a:rPr>
              <a:t>Climate</a:t>
            </a:r>
            <a:r>
              <a:rPr lang="en-GB" sz="3600" b="1" dirty="0">
                <a:solidFill>
                  <a:srgbClr val="005FAA"/>
                </a:solidFill>
                <a:latin typeface="Poppins Medium" pitchFamily="2" charset="77"/>
                <a:cs typeface="Poppins Medium" pitchFamily="2" charset="77"/>
              </a:rPr>
              <a:t> </a:t>
            </a:r>
            <a:r>
              <a:rPr lang="en-GB" sz="3600" b="1" dirty="0">
                <a:solidFill>
                  <a:prstClr val="white"/>
                </a:solidFill>
                <a:latin typeface="Poppins Medium" pitchFamily="2" charset="77"/>
                <a:cs typeface="Poppins Medium" pitchFamily="2" charset="77"/>
              </a:rPr>
              <a:t>Change</a:t>
            </a:r>
            <a:r>
              <a:rPr lang="en-GB" sz="3600" b="1" dirty="0">
                <a:solidFill>
                  <a:srgbClr val="005FAA"/>
                </a:solidFill>
                <a:latin typeface="Poppins Medium" pitchFamily="2" charset="77"/>
                <a:cs typeface="Poppins Medium" pitchFamily="2" charset="77"/>
              </a:rPr>
              <a:t> and Biodiversity research</a:t>
            </a:r>
            <a:endParaRPr lang="en-US" sz="3600" b="1"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657241" y="2471779"/>
            <a:ext cx="1355513"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dirty="0">
                <a:solidFill>
                  <a:srgbClr val="005FAA"/>
                </a:solidFill>
                <a:latin typeface="Poppins" pitchFamily="2" charset="77"/>
                <a:cs typeface="Poppins" pitchFamily="2" charset="77"/>
              </a:rPr>
              <a:t>Climate change has altered the distribution ranges of marine species</a:t>
            </a: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14111" y="632409"/>
            <a:ext cx="1927013" cy="162206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en-US" sz="1050" b="1">
                <a:solidFill>
                  <a:srgbClr val="EA617F"/>
                </a:solidFill>
                <a:latin typeface="Poppins" pitchFamily="2" charset="77"/>
                <a:cs typeface="Poppins" pitchFamily="2" charset="77"/>
              </a:rPr>
              <a:t>“OBIS is really good at establishing trust with who collects the data and giving credit to scientists generating data. They magnify the effect of each contributor so that each scientist is properly acknowledged.”</a:t>
            </a:r>
            <a:endParaRPr lang="en-US" sz="1050" b="1" dirty="0">
              <a:solidFill>
                <a:srgbClr val="EA617F"/>
              </a:solidFill>
              <a:highlight>
                <a:srgbClr val="FFFF00"/>
              </a:highlight>
              <a:latin typeface="Poppins" pitchFamily="2" charset="77"/>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900" kern="1200">
                <a:solidFill>
                  <a:prstClr val="white"/>
                </a:solidFill>
                <a:latin typeface="Poppins" pitchFamily="2" charset="77"/>
                <a:ea typeface="+mn-ea"/>
                <a:cs typeface="Poppins" pitchFamily="2" charset="77"/>
              </a:rPr>
              <a:t>Maria Dornelas </a:t>
            </a:r>
          </a:p>
          <a:p>
            <a:pPr defTabSz="685800">
              <a:lnSpc>
                <a:spcPts val="1125"/>
              </a:lnSpc>
              <a:buClrTx/>
            </a:pPr>
            <a:r>
              <a:rPr lang="en-PT" sz="900" kern="1200">
                <a:solidFill>
                  <a:srgbClr val="005FAA"/>
                </a:solidFill>
                <a:latin typeface="Poppins Light" pitchFamily="2" charset="77"/>
                <a:ea typeface="+mn-ea"/>
                <a:cs typeface="Poppins Light" pitchFamily="2" charset="77"/>
              </a:rPr>
              <a:t>University of St. Andrews, UK</a:t>
            </a:r>
          </a:p>
        </p:txBody>
      </p:sp>
    </p:spTree>
    <p:extLst>
      <p:ext uri="{BB962C8B-B14F-4D97-AF65-F5344CB8AC3E}">
        <p14:creationId xmlns:p14="http://schemas.microsoft.com/office/powerpoint/2010/main" val="471230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019801"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290767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Conservation</a:t>
            </a:r>
            <a:r>
              <a:rPr lang="en-GB" sz="3600" b="1" dirty="0">
                <a:solidFill>
                  <a:srgbClr val="005FAA"/>
                </a:solidFill>
                <a:latin typeface="Poppins SemiBold" pitchFamily="2" charset="77"/>
                <a:cs typeface="Poppins SemiBold" pitchFamily="2" charset="77"/>
              </a:rPr>
              <a:t> of Ecologically Significant Areas</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917803" y="2860497"/>
            <a:ext cx="1927013" cy="166420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Combining OBIS data on species diversity, richness and endemicity, with environmental data, researchers identified 30% of the ocean area as having immediate concern for conservation.</a:t>
            </a:r>
            <a:endParaRPr lang="en-US" sz="1350" dirty="0">
              <a:solidFill>
                <a:srgbClr val="005FAA"/>
              </a:solidFill>
              <a:latin typeface="Poppins" pitchFamily="2" charset="77"/>
              <a:cs typeface="Poppins" pitchFamily="2" charset="77"/>
            </a:endParaRPr>
          </a:p>
        </p:txBody>
      </p:sp>
      <p:sp>
        <p:nvSpPr>
          <p:cNvPr id="14" name="Rectangle 13">
            <a:extLst>
              <a:ext uri="{FF2B5EF4-FFF2-40B4-BE49-F238E27FC236}">
                <a16:creationId xmlns:a16="http://schemas.microsoft.com/office/drawing/2014/main" id="{0D549AC2-E93F-3A45-947D-5AA559F254D9}"/>
              </a:ext>
            </a:extLst>
          </p:cNvPr>
          <p:cNvSpPr/>
          <p:nvPr/>
        </p:nvSpPr>
        <p:spPr>
          <a:xfrm>
            <a:off x="7220607" y="2656490"/>
            <a:ext cx="1442545" cy="165538"/>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220607" y="1151620"/>
            <a:ext cx="1676530" cy="134616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 have used OBIS data multiple times.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It is marvelous.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The </a:t>
            </a:r>
            <a:r>
              <a:rPr lang="en-US" sz="1050" b="1" dirty="0" err="1">
                <a:solidFill>
                  <a:srgbClr val="8480BB"/>
                </a:solidFill>
                <a:latin typeface="Poppins" pitchFamily="2" charset="77"/>
                <a:cs typeface="Poppins" pitchFamily="2" charset="77"/>
              </a:rPr>
              <a:t>standardisation</a:t>
            </a:r>
            <a:r>
              <a:rPr lang="en-US" sz="1050" b="1" dirty="0">
                <a:solidFill>
                  <a:srgbClr val="8480BB"/>
                </a:solidFill>
                <a:latin typeface="Poppins" pitchFamily="2" charset="77"/>
                <a:cs typeface="Poppins" pitchFamily="2" charset="77"/>
              </a:rPr>
              <a:t> by OBIS nodes makes data comparable and adds real value and depth to our research.”</a:t>
            </a:r>
          </a:p>
        </p:txBody>
      </p:sp>
      <p:sp>
        <p:nvSpPr>
          <p:cNvPr id="17" name="Rectangle 16">
            <a:extLst>
              <a:ext uri="{FF2B5EF4-FFF2-40B4-BE49-F238E27FC236}">
                <a16:creationId xmlns:a16="http://schemas.microsoft.com/office/drawing/2014/main" id="{04B4A13D-E848-4346-92C0-3557FCADCB3F}"/>
              </a:ext>
            </a:extLst>
          </p:cNvPr>
          <p:cNvSpPr/>
          <p:nvPr/>
        </p:nvSpPr>
        <p:spPr>
          <a:xfrm>
            <a:off x="7281905" y="2676217"/>
            <a:ext cx="1105352" cy="571480"/>
          </a:xfrm>
          <a:prstGeom prst="rect">
            <a:avLst/>
          </a:prstGeom>
        </p:spPr>
        <p:txBody>
          <a:bodyPr lIns="0" tIns="0" rIns="0" bIns="0"/>
          <a:lstStyle/>
          <a:p>
            <a:pPr defTabSz="685800">
              <a:lnSpc>
                <a:spcPts val="1125"/>
              </a:lnSpc>
              <a:buClrTx/>
            </a:pPr>
            <a:r>
              <a:rPr lang="en-GB" sz="900" kern="1200">
                <a:solidFill>
                  <a:prstClr val="white"/>
                </a:solidFill>
                <a:latin typeface="Poppins" pitchFamily="2" charset="77"/>
                <a:ea typeface="+mn-ea"/>
                <a:cs typeface="Poppins" pitchFamily="2" charset="77"/>
              </a:rPr>
              <a:t>Mark Costello</a:t>
            </a:r>
          </a:p>
          <a:p>
            <a:pPr defTabSz="685800">
              <a:lnSpc>
                <a:spcPts val="1125"/>
              </a:lnSpc>
              <a:buClrTx/>
            </a:pPr>
            <a:r>
              <a:rPr lang="en-GB" sz="900" kern="1200">
                <a:solidFill>
                  <a:srgbClr val="005FAA"/>
                </a:solidFill>
                <a:latin typeface="Poppins Light" pitchFamily="2" charset="77"/>
                <a:ea typeface="+mn-ea"/>
                <a:cs typeface="Poppins Light" pitchFamily="2" charset="77"/>
              </a:rPr>
              <a:t>University of Auckland, New Zealand</a:t>
            </a:r>
            <a:endParaRPr lang="en-PT" sz="900" kern="120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145066"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365773" y="465535"/>
            <a:ext cx="5644732" cy="4200526"/>
          </a:xfrm>
          <a:prstGeom prst="rect">
            <a:avLst/>
          </a:prstGeom>
        </p:spPr>
      </p:pic>
    </p:spTree>
    <p:extLst>
      <p:ext uri="{BB962C8B-B14F-4D97-AF65-F5344CB8AC3E}">
        <p14:creationId xmlns:p14="http://schemas.microsoft.com/office/powerpoint/2010/main" val="1248543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553886" y="907354"/>
            <a:ext cx="1590503"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259954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Private</a:t>
            </a:r>
            <a:r>
              <a:rPr lang="en-GB" sz="3600" b="1" dirty="0">
                <a:solidFill>
                  <a:srgbClr val="005FAA"/>
                </a:solidFill>
                <a:latin typeface="Poppins SemiBold" pitchFamily="2" charset="77"/>
                <a:cs typeface="Poppins SemiBold" pitchFamily="2" charset="77"/>
              </a:rPr>
              <a:t> Sector Usage</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917803" y="2426946"/>
            <a:ext cx="1871832"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Ecological impact assessments are now essential to unite economic considerations with ecological concerns</a:t>
            </a:r>
            <a:endParaRPr lang="en-US" sz="1350" dirty="0">
              <a:solidFill>
                <a:srgbClr val="005FAA"/>
              </a:solidFill>
              <a:latin typeface="Poppins" pitchFamily="2" charset="77"/>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Tree>
    <p:extLst>
      <p:ext uri="{BB962C8B-B14F-4D97-AF65-F5344CB8AC3E}">
        <p14:creationId xmlns:p14="http://schemas.microsoft.com/office/powerpoint/2010/main" val="335553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070027" y="2438940"/>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23667" y="2268979"/>
            <a:ext cx="2906972" cy="457200"/>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srgbClr val="005FAA"/>
                </a:solidFill>
                <a:latin typeface="Poppins SemiBold" pitchFamily="2" charset="77"/>
                <a:cs typeface="Poppins SemiBold" pitchFamily="2" charset="77"/>
              </a:rPr>
              <a:t>Regional</a:t>
            </a:r>
          </a:p>
          <a:p>
            <a:pPr defTabSz="685800">
              <a:lnSpc>
                <a:spcPts val="3645"/>
              </a:lnSpc>
              <a:buClrTx/>
            </a:pPr>
            <a:r>
              <a:rPr lang="en-GB" sz="3600" b="1" dirty="0">
                <a:solidFill>
                  <a:srgbClr val="005FAA"/>
                </a:solidFill>
                <a:latin typeface="Poppins SemiBold" pitchFamily="2" charset="77"/>
                <a:cs typeface="Poppins SemiBold" pitchFamily="2" charset="77"/>
              </a:rPr>
              <a:t>and Global Ocean </a:t>
            </a:r>
            <a:r>
              <a:rPr lang="en-GB" sz="3600" b="1" dirty="0">
                <a:solidFill>
                  <a:prstClr val="white"/>
                </a:solidFill>
                <a:latin typeface="Poppins SemiBold" pitchFamily="2" charset="77"/>
                <a:cs typeface="Poppins SemiBold" pitchFamily="2" charset="77"/>
              </a:rPr>
              <a:t>Governance</a:t>
            </a:r>
            <a:endParaRPr lang="en-US" sz="3600" dirty="0">
              <a:solidFill>
                <a:prstClr val="white"/>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917803" y="2828967"/>
            <a:ext cx="1871832" cy="115182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a:solidFill>
                  <a:srgbClr val="005FAA"/>
                </a:solidFill>
                <a:latin typeface="Poppins" pitchFamily="2" charset="77"/>
                <a:cs typeface="Poppins" pitchFamily="2" charset="77"/>
              </a:rPr>
              <a:t>Regional and global policies base their decisions either directly on OBIS data or on research, which employs OBIS data.</a:t>
            </a:r>
            <a:endParaRPr lang="en-US" sz="1350">
              <a:solidFill>
                <a:srgbClr val="005FAA"/>
              </a:solidFill>
              <a:latin typeface="Poppins" pitchFamily="2" charset="77"/>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253525" y="672315"/>
            <a:ext cx="1927013" cy="148017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“Sharing of knowledge</a:t>
            </a:r>
          </a:p>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(e.g., OBIS) and open access to information and data streams, particularly across sectors, should be encouraged in order to ensure that the data collected are made available to all.”</a:t>
            </a:r>
          </a:p>
        </p:txBody>
      </p:sp>
      <p:sp>
        <p:nvSpPr>
          <p:cNvPr id="14" name="Rectangle 13">
            <a:extLst>
              <a:ext uri="{FF2B5EF4-FFF2-40B4-BE49-F238E27FC236}">
                <a16:creationId xmlns:a16="http://schemas.microsoft.com/office/drawing/2014/main" id="{761BBC93-7A52-514C-B93E-194C969339F6}"/>
              </a:ext>
            </a:extLst>
          </p:cNvPr>
          <p:cNvSpPr/>
          <p:nvPr/>
        </p:nvSpPr>
        <p:spPr>
          <a:xfrm>
            <a:off x="6454213" y="2235276"/>
            <a:ext cx="1775386" cy="169459"/>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2nd UN World Ocean Assessment</a:t>
            </a:r>
            <a:endParaRPr lang="en-PT" sz="900" kern="1200">
              <a:solidFill>
                <a:prstClr val="white"/>
              </a:solidFill>
              <a:latin typeface="Poppins Light" pitchFamily="2" charset="77"/>
              <a:ea typeface="+mn-ea"/>
              <a:cs typeface="Poppins Light"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IN YOUR REGION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6775" y="1074975"/>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FFFFFF"/>
                </a:solidFill>
                <a:latin typeface="Raleway"/>
                <a:ea typeface="Raleway"/>
                <a:cs typeface="Raleway"/>
                <a:sym typeface="Raleway"/>
              </a:rPr>
              <a:t>Together, OTN and its collaborators are tracking oceans, connecting people and transforming knowledge</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2006750"/>
            <a:ext cx="1767852" cy="1318956"/>
          </a:xfrm>
          <a:prstGeom prst="rect">
            <a:avLst/>
          </a:prstGeom>
          <a:noFill/>
          <a:ln>
            <a:noFill/>
          </a:ln>
        </p:spPr>
      </p:pic>
      <p:sp>
        <p:nvSpPr>
          <p:cNvPr id="177" name="Google Shape;177;p23"/>
          <p:cNvSpPr/>
          <p:nvPr/>
        </p:nvSpPr>
        <p:spPr>
          <a:xfrm>
            <a:off x="13924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1"/>
          </p:nvPr>
        </p:nvSpPr>
        <p:spPr>
          <a:xfrm>
            <a:off x="1451525" y="3373250"/>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1E3566"/>
                </a:solidFill>
                <a:latin typeface="Montserrat"/>
                <a:ea typeface="Montserrat"/>
                <a:cs typeface="Montserrat"/>
                <a:sym typeface="Montserrat"/>
              </a:rPr>
              <a:t>TRACK</a:t>
            </a:r>
            <a:r>
              <a:rPr lang="en" sz="1000">
                <a:solidFill>
                  <a:srgbClr val="000000"/>
                </a:solidFill>
                <a:latin typeface="Lato Light"/>
                <a:ea typeface="Lato Light"/>
                <a:cs typeface="Lato Light"/>
                <a:sym typeface="Lato Light"/>
              </a:rPr>
              <a:t> </a:t>
            </a:r>
            <a:br>
              <a:rPr lang="en" sz="1000">
                <a:solidFill>
                  <a:srgbClr val="000000"/>
                </a:solidFill>
                <a:latin typeface="Lato Light"/>
                <a:ea typeface="Lato Light"/>
                <a:cs typeface="Lato Light"/>
                <a:sym typeface="Lato Light"/>
              </a:rPr>
            </a:br>
            <a:r>
              <a:rPr lang="en" sz="800">
                <a:solidFill>
                  <a:srgbClr val="000000"/>
                </a:solidFill>
                <a:latin typeface="Lato Light"/>
                <a:ea typeface="Lato Light"/>
                <a:cs typeface="Lato Light"/>
                <a:sym typeface="Lato Light"/>
              </a:rPr>
              <a:t>Using electronic tags to track more than 225 keystone, commercially important and endangered species.</a:t>
            </a:r>
            <a:endParaRPr sz="800">
              <a:solidFill>
                <a:srgbClr val="000000"/>
              </a:solidFill>
              <a:latin typeface="Lato Light"/>
              <a:ea typeface="Lato Light"/>
              <a:cs typeface="Lato Light"/>
              <a:sym typeface="Lato Light"/>
            </a:endParaRPr>
          </a:p>
        </p:txBody>
      </p:sp>
      <p:sp>
        <p:nvSpPr>
          <p:cNvPr id="179" name="Google Shape;179;p23"/>
          <p:cNvSpPr/>
          <p:nvPr/>
        </p:nvSpPr>
        <p:spPr>
          <a:xfrm>
            <a:off x="3688050"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9835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3732425" y="3373250"/>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Connecting infrastructure, communities, resources, researchers, policy-makers, industry, and other stakeholders at local and global scales</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373250"/>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TRANSFORM</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Transforming our understanding of the oceans by developing global data standards and a paradigm of collaborative research and management.</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2006750"/>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2006750"/>
            <a:ext cx="1767851" cy="1318958"/>
          </a:xfrm>
          <a:prstGeom prst="rect">
            <a:avLst/>
          </a:prstGeom>
          <a:noFill/>
          <a:ln>
            <a:noFill/>
          </a:ln>
        </p:spPr>
      </p:pic>
    </p:spTree>
    <p:extLst>
      <p:ext uri="{BB962C8B-B14F-4D97-AF65-F5344CB8AC3E}">
        <p14:creationId xmlns:p14="http://schemas.microsoft.com/office/powerpoint/2010/main" val="3669215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Thanks</a:t>
            </a:r>
          </a:p>
        </p:txBody>
      </p:sp>
    </p:spTree>
    <p:extLst>
      <p:ext uri="{BB962C8B-B14F-4D97-AF65-F5344CB8AC3E}">
        <p14:creationId xmlns:p14="http://schemas.microsoft.com/office/powerpoint/2010/main" val="590456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extLst>
      <p:ext uri="{BB962C8B-B14F-4D97-AF65-F5344CB8AC3E}">
        <p14:creationId xmlns:p14="http://schemas.microsoft.com/office/powerpoint/2010/main" val="520333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Intro to OBIS , [you are here!],  </a:t>
            </a:r>
            <a:r>
              <a:rPr lang="en-US" sz="1400" dirty="0" err="1">
                <a:solidFill>
                  <a:schemeClr val="dk1"/>
                </a:solidFill>
                <a:highlight>
                  <a:srgbClr val="FFFFFF"/>
                </a:highlight>
                <a:latin typeface="Lato Light"/>
                <a:ea typeface="Lato Light"/>
                <a:cs typeface="Lato Light"/>
                <a:sym typeface="Lato Light"/>
              </a:rPr>
              <a:t>WoRMS</a:t>
            </a: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Darwin Core terms and record types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Data Formats I (Darwin Core)</a:t>
            </a:r>
          </a:p>
          <a:p>
            <a:pPr marL="139700" indent="0">
              <a:lnSpc>
                <a:spcPct val="130000"/>
              </a:lnSpc>
              <a:buClr>
                <a:schemeClr val="dk1"/>
              </a:buClr>
              <a:buSzPts val="1400"/>
              <a:buNone/>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Metadata Formats (EML)</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Hands-on session 1 – Data formatting / processing in R, taxon matching, QC using R , and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 and </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a:p>
            <a:pPr marL="425450" indent="-285750">
              <a:lnSpc>
                <a:spcPct val="130000"/>
              </a:lnSpc>
              <a:buClr>
                <a:schemeClr val="dk1"/>
              </a:buClr>
              <a:buSzPts val="1400"/>
            </a:pPr>
            <a:r>
              <a:rPr lang="en-US" sz="1400" b="1" dirty="0">
                <a:solidFill>
                  <a:schemeClr val="dk1"/>
                </a:solidFill>
                <a:highlight>
                  <a:srgbClr val="FFFFFF"/>
                </a:highlight>
                <a:latin typeface="Lato Light"/>
                <a:ea typeface="Lato Light"/>
                <a:cs typeface="Lato Light"/>
                <a:sym typeface="Lato Light"/>
              </a:rPr>
              <a:t>Discovering OBIS-held datasets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web mapper </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API</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32</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2</a:t>
            </a:r>
            <a:endParaRPr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00600" y="761922"/>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en-US" sz="1200" dirty="0">
                <a:solidFill>
                  <a:schemeClr val="dk1"/>
                </a:solidFill>
                <a:latin typeface="Lato Light"/>
                <a:ea typeface="Lato Light"/>
                <a:cs typeface="Lato Light"/>
                <a:sym typeface="Lato Light"/>
              </a:rPr>
              <a:t>Publishing your datasets to OBIS via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Submitting / updating </a:t>
            </a:r>
            <a:r>
              <a:rPr lang="en-CA" sz="1200" dirty="0" err="1">
                <a:solidFill>
                  <a:schemeClr val="dk1"/>
                </a:solidFill>
                <a:latin typeface="Lato Light"/>
                <a:ea typeface="Lato Light"/>
                <a:cs typeface="Lato Light"/>
                <a:sym typeface="Lato Light"/>
              </a:rPr>
              <a:t>DarwinCore</a:t>
            </a:r>
            <a:r>
              <a:rPr lang="en-CA" sz="1200" dirty="0">
                <a:solidFill>
                  <a:schemeClr val="dk1"/>
                </a:solidFill>
                <a:latin typeface="Lato Light"/>
                <a:ea typeface="Lato Light"/>
                <a:cs typeface="Lato Light"/>
                <a:sym typeface="Lato Light"/>
              </a:rPr>
              <a:t> archives to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Contributing data to an OBIS Node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OBIS Guidelines on Data Sharing and Use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Motivations for sharing data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Licensing your dataset</a:t>
            </a:r>
          </a:p>
          <a:p>
            <a:pPr marL="152400" lvl="0" indent="0" algn="l" rtl="0">
              <a:lnSpc>
                <a:spcPct val="130000"/>
              </a:lnSpc>
              <a:spcBef>
                <a:spcPts val="0"/>
              </a:spcBef>
              <a:spcAft>
                <a:spcPts val="0"/>
              </a:spcAft>
              <a:buClr>
                <a:schemeClr val="dk1"/>
              </a:buClr>
              <a:buSzPts val="1200"/>
              <a:buNone/>
            </a:pPr>
            <a:r>
              <a:rPr lang="en-CA" sz="1200" dirty="0">
                <a:solidFill>
                  <a:schemeClr val="dk1"/>
                </a:solidFill>
                <a:latin typeface="Lato Light"/>
                <a:ea typeface="Lato Light"/>
                <a:cs typeface="Lato Light"/>
                <a:sym typeface="Lato Light"/>
              </a:rPr>
              <a:t>Hands-on session 2: Mapping your own datasets into a parse-able </a:t>
            </a:r>
            <a:r>
              <a:rPr lang="en-CA" sz="1200" dirty="0" err="1">
                <a:solidFill>
                  <a:schemeClr val="dk1"/>
                </a:solidFill>
                <a:latin typeface="Lato Light"/>
                <a:ea typeface="Lato Light"/>
                <a:cs typeface="Lato Light"/>
                <a:sym typeface="Lato Light"/>
              </a:rPr>
              <a:t>DwC</a:t>
            </a:r>
            <a:r>
              <a:rPr lang="en-CA" sz="1200" dirty="0">
                <a:solidFill>
                  <a:schemeClr val="dk1"/>
                </a:solidFill>
                <a:latin typeface="Lato Light"/>
                <a:ea typeface="Lato Light"/>
                <a:cs typeface="Lato Light"/>
                <a:sym typeface="Lato Light"/>
              </a:rPr>
              <a:t>-A / EML package for OBIS-Canada</a:t>
            </a:r>
            <a:endParaRPr sz="1200" dirty="0">
              <a:solidFill>
                <a:schemeClr val="dk1"/>
              </a:solidFill>
              <a:latin typeface="Lato Light"/>
              <a:ea typeface="Lato Light"/>
              <a:cs typeface="Lato Light"/>
              <a:sym typeface="Lato Light"/>
            </a:endParaRP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33</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903700" y="494338"/>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908587"/>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231522"/>
            <a:ext cx="420750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Finding, collecting, visualizing and analyzing data from </a:t>
            </a:r>
            <a:r>
              <a:rPr lang="en-US" sz="1200" dirty="0" err="1">
                <a:solidFill>
                  <a:schemeClr val="dk1"/>
                </a:solidFill>
                <a:latin typeface="Lato Light"/>
                <a:ea typeface="Lato Light"/>
                <a:cs typeface="Lato Light"/>
                <a:sym typeface="Lato Light"/>
              </a:rPr>
              <a:t>DwC</a:t>
            </a:r>
            <a:r>
              <a:rPr lang="en-US" sz="1200" dirty="0">
                <a:solidFill>
                  <a:schemeClr val="dk1"/>
                </a:solidFill>
                <a:latin typeface="Lato Light"/>
                <a:ea typeface="Lato Light"/>
                <a:cs typeface="Lato Light"/>
                <a:sym typeface="Lato Light"/>
              </a:rPr>
              <a:t> archives from OBIS’s data portal or via </a:t>
            </a:r>
            <a:r>
              <a:rPr lang="en-US" sz="1200" dirty="0" err="1">
                <a:solidFill>
                  <a:schemeClr val="dk1"/>
                </a:solidFill>
                <a:latin typeface="Lato Light"/>
                <a:ea typeface="Lato Light"/>
                <a:cs typeface="Lato Light"/>
                <a:sym typeface="Lato Light"/>
              </a:rPr>
              <a:t>robis</a:t>
            </a:r>
            <a:endParaRPr lang="en-US" sz="1200" dirty="0">
              <a:solidFill>
                <a:schemeClr val="dk1"/>
              </a:solidFill>
              <a:latin typeface="Lato Light"/>
              <a:ea typeface="Lato Light"/>
              <a:cs typeface="Lato Light"/>
              <a:sym typeface="Lato Light"/>
            </a:endParaRP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Contributing to OBIS and OBIS Canada as a collections manager or as a software developer</a:t>
            </a: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How to stay connected to OBIS-Canada</a:t>
            </a: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Feedback and Wrap-up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en-US" sz="2400" b="1" kern="1200" dirty="0">
                <a:solidFill>
                  <a:prstClr val="white"/>
                </a:solidFill>
                <a:latin typeface="Calibri"/>
                <a:ea typeface="+mn-ea"/>
                <a:cs typeface="+mn-cs"/>
              </a:rPr>
              <a:t>Introduction to </a:t>
            </a:r>
            <a:r>
              <a:rPr lang="en-US" sz="2400" b="1" kern="1200" dirty="0" err="1">
                <a:solidFill>
                  <a:prstClr val="white"/>
                </a:solidFill>
                <a:latin typeface="Calibri"/>
                <a:ea typeface="+mn-ea"/>
                <a:cs typeface="+mn-cs"/>
              </a:rPr>
              <a:t>WoRMS</a:t>
            </a:r>
            <a:r>
              <a:rPr lang="en-US" sz="2400" b="1" kern="1200" dirty="0">
                <a:solidFill>
                  <a:prstClr val="white"/>
                </a:solidFill>
                <a:latin typeface="Calibri"/>
                <a:ea typeface="+mn-ea"/>
                <a:cs typeface="+mn-cs"/>
              </a:rPr>
              <a:t>,</a:t>
            </a:r>
          </a:p>
          <a:p>
            <a:pPr defTabSz="685800">
              <a:spcBef>
                <a:spcPct val="0"/>
              </a:spcBef>
              <a:buClrTx/>
              <a:defRPr/>
            </a:pPr>
            <a:r>
              <a:rPr lang="en-US" sz="2400" b="1" kern="1200" dirty="0">
                <a:solidFill>
                  <a:prstClr val="white"/>
                </a:solidFill>
                <a:latin typeface="Calibri"/>
                <a:ea typeface="+mn-ea"/>
                <a:cs typeface="+mn-cs"/>
              </a:rPr>
              <a:t>the World Register of Marine Species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a:t>WoRMS in a nutshell</a:t>
            </a:r>
          </a:p>
        </p:txBody>
      </p:sp>
      <p:sp>
        <p:nvSpPr>
          <p:cNvPr id="3" name="Content Placeholder 2"/>
          <p:cNvSpPr>
            <a:spLocks noGrp="1"/>
          </p:cNvSpPr>
          <p:nvPr>
            <p:ph idx="1"/>
          </p:nvPr>
        </p:nvSpPr>
        <p:spPr>
          <a:xfrm>
            <a:off x="2241984" y="1305222"/>
            <a:ext cx="5462364" cy="3264749"/>
          </a:xfrm>
        </p:spPr>
        <p:txBody>
          <a:bodyPr>
            <a:normAutofit fontScale="92500" lnSpcReduction="10000"/>
          </a:bodyPr>
          <a:lstStyle/>
          <a:p>
            <a:pPr marL="0" indent="0">
              <a:buNone/>
            </a:pPr>
            <a:r>
              <a:rPr lang="nl-BE" sz="1600" dirty="0"/>
              <a:t>Not just a name-index, but expert-based taxonomic database</a:t>
            </a:r>
          </a:p>
          <a:p>
            <a:pPr lvl="1"/>
            <a:r>
              <a:rPr lang="nl-BE" sz="1600" dirty="0"/>
              <a:t>&gt;400 </a:t>
            </a:r>
            <a:r>
              <a:rPr lang="nl-BE" sz="1600" dirty="0" err="1"/>
              <a:t>taxonomic</a:t>
            </a:r>
            <a:r>
              <a:rPr lang="nl-BE" sz="1600" dirty="0"/>
              <a:t> editors</a:t>
            </a:r>
          </a:p>
          <a:p>
            <a:pPr lvl="1"/>
            <a:r>
              <a:rPr lang="nl-BE" sz="1600" dirty="0" err="1"/>
              <a:t>Elected</a:t>
            </a:r>
            <a:r>
              <a:rPr lang="nl-BE" sz="1600" dirty="0"/>
              <a:t> </a:t>
            </a:r>
            <a:r>
              <a:rPr lang="nl-BE" sz="1600" dirty="0" err="1"/>
              <a:t>Steering</a:t>
            </a:r>
            <a:r>
              <a:rPr lang="nl-BE" sz="1600" dirty="0"/>
              <a:t> </a:t>
            </a:r>
            <a:r>
              <a:rPr lang="nl-BE" sz="1600" dirty="0" err="1"/>
              <a:t>Committee</a:t>
            </a:r>
            <a:r>
              <a:rPr lang="nl-BE" sz="1600" dirty="0"/>
              <a:t> (SC) (12+1 members)</a:t>
            </a:r>
          </a:p>
          <a:p>
            <a:pPr lvl="1"/>
            <a:r>
              <a:rPr lang="nl-BE" sz="1600" dirty="0"/>
              <a:t>Data management team</a:t>
            </a:r>
          </a:p>
          <a:p>
            <a:r>
              <a:rPr lang="nl-BE" sz="1600" dirty="0"/>
              <a:t>Permanent host </a:t>
            </a:r>
            <a:r>
              <a:rPr lang="nl-BE" sz="1600" dirty="0" err="1"/>
              <a:t>institute</a:t>
            </a:r>
            <a:r>
              <a:rPr lang="nl-BE" sz="1600" dirty="0"/>
              <a:t>: VLIZ =&gt; “</a:t>
            </a:r>
            <a:r>
              <a:rPr lang="nl-BE" sz="1600" i="1" dirty="0" err="1"/>
              <a:t>here</a:t>
            </a:r>
            <a:r>
              <a:rPr lang="nl-BE" sz="1600" i="1" dirty="0"/>
              <a:t> </a:t>
            </a:r>
            <a:r>
              <a:rPr lang="nl-BE" sz="1600" i="1" dirty="0" err="1"/>
              <a:t>to</a:t>
            </a:r>
            <a:r>
              <a:rPr lang="nl-BE" sz="1600" i="1" dirty="0"/>
              <a:t> </a:t>
            </a:r>
            <a:r>
              <a:rPr lang="nl-BE" sz="1600" i="1" dirty="0" err="1"/>
              <a:t>stay</a:t>
            </a:r>
            <a:r>
              <a:rPr lang="nl-BE" sz="1600" dirty="0"/>
              <a:t>”</a:t>
            </a:r>
          </a:p>
          <a:p>
            <a:r>
              <a:rPr lang="nl-BE" sz="1600" dirty="0"/>
              <a:t>Web-</a:t>
            </a:r>
            <a:r>
              <a:rPr lang="nl-BE" sz="1600" dirty="0" err="1"/>
              <a:t>based</a:t>
            </a:r>
            <a:r>
              <a:rPr lang="nl-BE" sz="1600" dirty="0"/>
              <a:t> system, </a:t>
            </a:r>
            <a:r>
              <a:rPr lang="nl-BE" sz="1600" dirty="0" err="1"/>
              <a:t>including</a:t>
            </a:r>
            <a:r>
              <a:rPr lang="nl-BE" sz="1600" dirty="0"/>
              <a:t> web-services</a:t>
            </a:r>
          </a:p>
          <a:p>
            <a:r>
              <a:rPr lang="nl-BE" sz="1600" dirty="0"/>
              <a:t>International </a:t>
            </a:r>
            <a:r>
              <a:rPr lang="nl-BE" sz="1600" dirty="0" err="1"/>
              <a:t>standards</a:t>
            </a:r>
            <a:endParaRPr lang="nl-BE" sz="1600" dirty="0"/>
          </a:p>
          <a:p>
            <a:endParaRPr lang="nl-BE" sz="1600" dirty="0"/>
          </a:p>
          <a:p>
            <a:r>
              <a:rPr lang="nl-BE" sz="1600" dirty="0"/>
              <a:t>Background</a:t>
            </a:r>
          </a:p>
          <a:p>
            <a:pPr lvl="1"/>
            <a:r>
              <a:rPr lang="nl-BE" sz="1600" dirty="0"/>
              <a:t>2004: </a:t>
            </a:r>
            <a:r>
              <a:rPr lang="nl-BE" sz="1600" dirty="0" err="1"/>
              <a:t>MarBEF</a:t>
            </a:r>
            <a:r>
              <a:rPr lang="nl-BE" sz="1600" dirty="0"/>
              <a:t> EU FP6 =&gt; online European Register of Marine Species - ERMS</a:t>
            </a:r>
          </a:p>
          <a:p>
            <a:pPr lvl="1"/>
            <a:r>
              <a:rPr lang="nl-BE" sz="1600" dirty="0"/>
              <a:t>2007: </a:t>
            </a:r>
            <a:r>
              <a:rPr lang="nl-BE" sz="1600" dirty="0" err="1"/>
              <a:t>further</a:t>
            </a:r>
            <a:r>
              <a:rPr lang="nl-BE" sz="1600" dirty="0"/>
              <a:t> </a:t>
            </a:r>
            <a:r>
              <a:rPr lang="nl-BE" sz="1600" dirty="0" err="1"/>
              <a:t>development</a:t>
            </a:r>
            <a:r>
              <a:rPr lang="nl-BE" sz="1600" dirty="0"/>
              <a:t> </a:t>
            </a:r>
            <a:r>
              <a:rPr lang="nl-BE" sz="1600" dirty="0" err="1"/>
              <a:t>to</a:t>
            </a:r>
            <a:r>
              <a:rPr lang="nl-BE" sz="1600" dirty="0"/>
              <a:t> World Register</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223057" y="3790680"/>
            <a:ext cx="998730" cy="430430"/>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64987" y="3279267"/>
            <a:ext cx="1316476" cy="387960"/>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aims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to</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provide</a:t>
            </a:r>
            <a:r>
              <a:rPr lang="nl-NL" sz="1200" b="1" i="1" kern="1200" dirty="0">
                <a:solidFill>
                  <a:srgbClr val="004F61"/>
                </a:solidFill>
                <a:latin typeface="Calibri"/>
                <a:ea typeface="+mn-ea"/>
                <a:cs typeface="+mn-cs"/>
              </a:rPr>
              <a:t> the most </a:t>
            </a:r>
            <a:r>
              <a:rPr lang="nl-NL" sz="1200" b="1" i="1" kern="1200" dirty="0" err="1">
                <a:solidFill>
                  <a:srgbClr val="004F61"/>
                </a:solidFill>
                <a:latin typeface="Calibri"/>
                <a:ea typeface="+mn-ea"/>
                <a:cs typeface="+mn-cs"/>
              </a:rPr>
              <a:t>authoritative</a:t>
            </a:r>
            <a:r>
              <a:rPr lang="nl-NL" sz="1200" b="1" i="1" kern="1200" dirty="0">
                <a:solidFill>
                  <a:srgbClr val="004F61"/>
                </a:solidFill>
                <a:latin typeface="Calibri"/>
                <a:ea typeface="+mn-ea"/>
                <a:cs typeface="+mn-cs"/>
              </a:rPr>
              <a:t> list of </a:t>
            </a:r>
            <a:r>
              <a:rPr lang="nl-NL" sz="1200" b="1" i="1" kern="1200" dirty="0" err="1">
                <a:solidFill>
                  <a:srgbClr val="004F61"/>
                </a:solidFill>
                <a:latin typeface="Calibri"/>
                <a:ea typeface="+mn-ea"/>
                <a:cs typeface="+mn-cs"/>
              </a:rPr>
              <a:t>names</a:t>
            </a:r>
            <a:r>
              <a:rPr lang="nl-NL" sz="1200" b="1" i="1" kern="1200" dirty="0">
                <a:solidFill>
                  <a:srgbClr val="004F61"/>
                </a:solidFill>
                <a:latin typeface="Calibri"/>
                <a:ea typeface="+mn-ea"/>
                <a:cs typeface="+mn-cs"/>
              </a:rPr>
              <a:t> of </a:t>
            </a:r>
            <a:r>
              <a:rPr lang="nl-NL" sz="1200" b="1" i="1" kern="1200" dirty="0" err="1">
                <a:solidFill>
                  <a:srgbClr val="004F61"/>
                </a:solidFill>
                <a:latin typeface="Calibri"/>
                <a:ea typeface="+mn-ea"/>
                <a:cs typeface="+mn-cs"/>
              </a:rPr>
              <a:t>all</a:t>
            </a:r>
            <a:r>
              <a:rPr lang="nl-NL" sz="1200" b="1" i="1" kern="1200" dirty="0">
                <a:solidFill>
                  <a:srgbClr val="004F61"/>
                </a:solidFill>
                <a:latin typeface="Calibri"/>
                <a:ea typeface="+mn-ea"/>
                <a:cs typeface="+mn-cs"/>
              </a:rPr>
              <a:t> marine species </a:t>
            </a:r>
            <a:r>
              <a:rPr lang="nl-NL" sz="1200" b="1" i="1" kern="1200" dirty="0" err="1">
                <a:solidFill>
                  <a:srgbClr val="004F61"/>
                </a:solidFill>
                <a:latin typeface="Calibri"/>
                <a:ea typeface="+mn-ea"/>
                <a:cs typeface="+mn-cs"/>
              </a:rPr>
              <a:t>globally</a:t>
            </a:r>
            <a:r>
              <a:rPr lang="nl-NL" sz="1200" b="1" i="1" kern="1200" dirty="0">
                <a:solidFill>
                  <a:srgbClr val="004F61"/>
                </a:solidFill>
                <a:latin typeface="Calibri"/>
                <a:ea typeface="+mn-ea"/>
                <a:cs typeface="+mn-cs"/>
              </a:rPr>
              <a:t>, ever </a:t>
            </a:r>
            <a:r>
              <a:rPr lang="nl-NL" sz="1200" b="1" i="1" kern="1200" dirty="0" err="1">
                <a:solidFill>
                  <a:srgbClr val="004F61"/>
                </a:solidFill>
                <a:latin typeface="Calibri"/>
                <a:ea typeface="+mn-ea"/>
                <a:cs typeface="+mn-cs"/>
              </a:rPr>
              <a:t>published</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12649" y="357504"/>
            <a:ext cx="6318702" cy="4428492"/>
            <a:chOff x="395536" y="476672"/>
            <a:chExt cx="8424936" cy="5904656"/>
          </a:xfrm>
        </p:grpSpPr>
        <p:grpSp>
          <p:nvGrpSpPr>
            <p:cNvPr id="2" name="Group 1"/>
            <p:cNvGrpSpPr/>
            <p:nvPr/>
          </p:nvGrpSpPr>
          <p:grpSpPr>
            <a:xfrm>
              <a:off x="539552" y="622414"/>
              <a:ext cx="8107169" cy="5614898"/>
              <a:chOff x="714587" y="260648"/>
              <a:chExt cx="8107169" cy="5614898"/>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237204"/>
                <a:ext cx="3429018"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Externally</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hosted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err="1">
                    <a:latin typeface="Calibri" pitchFamily="34" charset="0"/>
                    <a:cs typeface="Arial" pitchFamily="34" charset="0"/>
                  </a:rPr>
                  <a:t>and</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managed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a:latin typeface="Calibri" pitchFamily="34" charset="0"/>
                    <a:cs typeface="Arial" pitchFamily="34" charset="0"/>
                  </a:rPr>
                  <a:t>species databases</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490568"/>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854487" y="385503"/>
                <a:ext cx="1891223"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Aphia</a:t>
                </a:r>
                <a:r>
                  <a:rPr lang="nl-NL" altLang="nl-BE" sz="2100" b="1" dirty="0">
                    <a:solidFill>
                      <a:srgbClr val="000099"/>
                    </a:solidFill>
                    <a:latin typeface="Calibri" pitchFamily="34" charset="0"/>
                    <a:cs typeface="Arial" pitchFamily="34" charset="0"/>
                  </a:rPr>
                  <a:t> platform</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2" cy="1339356"/>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365609"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3" name="Rectangle 2"/>
            <p:cNvSpPr/>
            <p:nvPr/>
          </p:nvSpPr>
          <p:spPr>
            <a:xfrm>
              <a:off x="395536" y="476672"/>
              <a:ext cx="8424936" cy="590465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sp>
        <p:nvSpPr>
          <p:cNvPr id="6" name="TextBox 5"/>
          <p:cNvSpPr txBox="1"/>
          <p:nvPr/>
        </p:nvSpPr>
        <p:spPr>
          <a:xfrm>
            <a:off x="5729254" y="4785996"/>
            <a:ext cx="2029100" cy="253916"/>
          </a:xfrm>
          <a:prstGeom prst="rect">
            <a:avLst/>
          </a:prstGeom>
          <a:noFill/>
        </p:spPr>
        <p:txBody>
          <a:bodyPr wrap="square" rtlCol="0">
            <a:spAutoFit/>
          </a:bodyPr>
          <a:lstStyle/>
          <a:p>
            <a:pPr algn="r"/>
            <a:r>
              <a:rPr lang="nl-BE" sz="1050" i="1" dirty="0"/>
              <a:t>Vandepitte et al., 2015</a:t>
            </a:r>
          </a:p>
        </p:txBody>
      </p:sp>
    </p:spTree>
    <p:extLst>
      <p:ext uri="{BB962C8B-B14F-4D97-AF65-F5344CB8AC3E}">
        <p14:creationId xmlns:p14="http://schemas.microsoft.com/office/powerpoint/2010/main" val="1124414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1574663" cy="415498"/>
          </a:xfrm>
          <a:prstGeom prst="rect">
            <a:avLst/>
          </a:prstGeom>
          <a:noFill/>
        </p:spPr>
        <p:txBody>
          <a:bodyPr wrap="square" rtlCol="0">
            <a:spAutoFit/>
          </a:bodyPr>
          <a:lstStyle/>
          <a:p>
            <a:r>
              <a:rPr lang="nl-BE" sz="1050" b="1" dirty="0" err="1"/>
              <a:t>WoRMS</a:t>
            </a:r>
            <a:r>
              <a:rPr lang="nl-BE" sz="1050" b="1" dirty="0"/>
              <a:t> </a:t>
            </a:r>
            <a:r>
              <a:rPr lang="nl-BE" sz="1050" b="1" dirty="0" err="1"/>
              <a:t>structure</a:t>
            </a:r>
            <a:endParaRPr lang="nl-BE" sz="1050" b="1" dirty="0"/>
          </a:p>
          <a:p>
            <a:r>
              <a:rPr lang="nl-BE" sz="1050" b="1" dirty="0"/>
              <a:t>An </a:t>
            </a:r>
            <a:r>
              <a:rPr lang="nl-BE" sz="1050" b="1" dirty="0" err="1"/>
              <a:t>example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BE" dirty="0" err="1"/>
              <a:t>Relationship</a:t>
            </a:r>
            <a:r>
              <a:rPr lang="nl-BE" dirty="0"/>
              <a:t> of </a:t>
            </a:r>
            <a:r>
              <a:rPr lang="nl-BE" dirty="0" err="1"/>
              <a:t>Aphia</a:t>
            </a:r>
            <a:r>
              <a:rPr lang="nl-BE" dirty="0"/>
              <a:t> </a:t>
            </a:r>
            <a:r>
              <a:rPr lang="nl-BE" dirty="0" err="1"/>
              <a:t>with</a:t>
            </a:r>
            <a:r>
              <a:rPr lang="nl-BE" dirty="0"/>
              <a:t> </a:t>
            </a:r>
            <a:r>
              <a:rPr lang="nl-BE" dirty="0" err="1"/>
              <a:t>other</a:t>
            </a:r>
            <a:r>
              <a:rPr lang="nl-BE" dirty="0"/>
              <a:t> systems &amp; </a:t>
            </a:r>
            <a:r>
              <a:rPr lang="nl-BE" dirty="0" err="1"/>
              <a:t>projects</a:t>
            </a:r>
            <a:endParaRPr lang="nl-BE" dirty="0"/>
          </a:p>
        </p:txBody>
      </p:sp>
      <p:pic>
        <p:nvPicPr>
          <p:cNvPr id="4" name="Picture 2" descr="S:\datac\Taxdbs\WoRMS\Misc\publications\JMSE_special issue_2015\figures\Figure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778" y="798100"/>
            <a:ext cx="5026176" cy="38497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29224" y="2587161"/>
            <a:ext cx="1367112" cy="1951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Rectangle 5"/>
          <p:cNvSpPr/>
          <p:nvPr/>
        </p:nvSpPr>
        <p:spPr>
          <a:xfrm>
            <a:off x="4143128" y="2602639"/>
            <a:ext cx="2099883" cy="19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Rectangle 6"/>
          <p:cNvSpPr/>
          <p:nvPr/>
        </p:nvSpPr>
        <p:spPr>
          <a:xfrm>
            <a:off x="2573779" y="2595922"/>
            <a:ext cx="1403810" cy="2051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tangle 7"/>
          <p:cNvSpPr/>
          <p:nvPr/>
        </p:nvSpPr>
        <p:spPr>
          <a:xfrm>
            <a:off x="2985444" y="866742"/>
            <a:ext cx="1172028" cy="1110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Rectangle 8"/>
          <p:cNvSpPr/>
          <p:nvPr/>
        </p:nvSpPr>
        <p:spPr>
          <a:xfrm>
            <a:off x="3977934" y="961213"/>
            <a:ext cx="1172028" cy="314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extBox 9"/>
          <p:cNvSpPr txBox="1"/>
          <p:nvPr/>
        </p:nvSpPr>
        <p:spPr>
          <a:xfrm>
            <a:off x="2568817" y="4677984"/>
            <a:ext cx="5027519" cy="507831"/>
          </a:xfrm>
          <a:prstGeom prst="rect">
            <a:avLst/>
          </a:prstGeom>
          <a:noFill/>
        </p:spPr>
        <p:txBody>
          <a:bodyPr wrap="square" rtlCol="0">
            <a:spAutoFit/>
          </a:bodyPr>
          <a:lstStyle/>
          <a:p>
            <a:r>
              <a:rPr lang="nl-BE" sz="900" dirty="0"/>
              <a:t>Source: </a:t>
            </a:r>
            <a:r>
              <a:rPr lang="nl-BE" sz="900" dirty="0" err="1"/>
              <a:t>Vandepitte</a:t>
            </a:r>
            <a:r>
              <a:rPr lang="nl-BE" sz="900" dirty="0"/>
              <a:t> </a:t>
            </a:r>
            <a:r>
              <a:rPr lang="nl-BE" sz="900" i="1" dirty="0"/>
              <a:t>et al.</a:t>
            </a:r>
            <a:r>
              <a:rPr lang="nl-BE" sz="900" dirty="0"/>
              <a:t> (2015). How </a:t>
            </a:r>
            <a:r>
              <a:rPr lang="nl-BE" sz="900" dirty="0" err="1"/>
              <a:t>Aphia</a:t>
            </a:r>
            <a:r>
              <a:rPr lang="nl-BE" sz="900" dirty="0"/>
              <a:t> – </a:t>
            </a:r>
            <a:r>
              <a:rPr lang="nl-BE" sz="900" dirty="0" err="1"/>
              <a:t>the</a:t>
            </a:r>
            <a:r>
              <a:rPr lang="nl-BE" sz="900" dirty="0"/>
              <a:t> platform </a:t>
            </a:r>
            <a:r>
              <a:rPr lang="nl-BE" sz="900" dirty="0" err="1"/>
              <a:t>behind</a:t>
            </a:r>
            <a:r>
              <a:rPr lang="nl-BE" sz="900" dirty="0"/>
              <a:t> </a:t>
            </a:r>
            <a:r>
              <a:rPr lang="nl-BE" sz="900" dirty="0" err="1"/>
              <a:t>several</a:t>
            </a:r>
            <a:r>
              <a:rPr lang="nl-BE" sz="900" dirty="0"/>
              <a:t> online </a:t>
            </a:r>
            <a:r>
              <a:rPr lang="nl-BE" sz="900" dirty="0" err="1"/>
              <a:t>and</a:t>
            </a:r>
            <a:r>
              <a:rPr lang="nl-BE" sz="900" dirty="0"/>
              <a:t> </a:t>
            </a:r>
            <a:r>
              <a:rPr lang="nl-BE" sz="900" dirty="0" err="1"/>
              <a:t>taxonomically</a:t>
            </a:r>
            <a:r>
              <a:rPr lang="nl-BE" sz="900" dirty="0"/>
              <a:t> </a:t>
            </a:r>
            <a:r>
              <a:rPr lang="nl-BE" sz="900" dirty="0" err="1"/>
              <a:t>oriented</a:t>
            </a:r>
            <a:r>
              <a:rPr lang="nl-BE" sz="900" dirty="0"/>
              <a:t> databases – </a:t>
            </a:r>
            <a:r>
              <a:rPr lang="nl-BE" sz="900" dirty="0" err="1"/>
              <a:t>can</a:t>
            </a:r>
            <a:r>
              <a:rPr lang="nl-BE" sz="900" dirty="0"/>
              <a:t> serve </a:t>
            </a:r>
            <a:r>
              <a:rPr lang="nl-BE" sz="900" dirty="0" err="1"/>
              <a:t>both</a:t>
            </a:r>
            <a:r>
              <a:rPr lang="nl-BE" sz="900" dirty="0"/>
              <a:t> </a:t>
            </a:r>
            <a:r>
              <a:rPr lang="nl-BE" sz="900" dirty="0" err="1"/>
              <a:t>the</a:t>
            </a:r>
            <a:r>
              <a:rPr lang="nl-BE" sz="900" dirty="0"/>
              <a:t> </a:t>
            </a:r>
            <a:r>
              <a:rPr lang="nl-BE" sz="900" dirty="0" err="1"/>
              <a:t>taxonomic</a:t>
            </a:r>
            <a:r>
              <a:rPr lang="nl-BE" sz="900" dirty="0"/>
              <a:t> community </a:t>
            </a:r>
            <a:r>
              <a:rPr lang="nl-BE" sz="900" dirty="0" err="1"/>
              <a:t>and</a:t>
            </a:r>
            <a:r>
              <a:rPr lang="nl-BE" sz="900" dirty="0"/>
              <a:t> </a:t>
            </a:r>
            <a:r>
              <a:rPr lang="nl-BE" sz="900" dirty="0" err="1"/>
              <a:t>the</a:t>
            </a:r>
            <a:r>
              <a:rPr lang="nl-BE" sz="900" dirty="0"/>
              <a:t> field of </a:t>
            </a:r>
            <a:r>
              <a:rPr lang="nl-BE" sz="900" dirty="0" err="1"/>
              <a:t>biodiversity</a:t>
            </a:r>
            <a:r>
              <a:rPr lang="nl-BE" sz="900" dirty="0"/>
              <a:t> </a:t>
            </a:r>
            <a:r>
              <a:rPr lang="nl-BE" sz="900" dirty="0" err="1"/>
              <a:t>informatics</a:t>
            </a:r>
            <a:r>
              <a:rPr lang="nl-BE" sz="900" dirty="0"/>
              <a:t>. JMSE.</a:t>
            </a:r>
          </a:p>
        </p:txBody>
      </p:sp>
    </p:spTree>
    <p:extLst>
      <p:ext uri="{BB962C8B-B14F-4D97-AF65-F5344CB8AC3E}">
        <p14:creationId xmlns:p14="http://schemas.microsoft.com/office/powerpoint/2010/main" val="85354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nl-BE" sz="2400" dirty="0"/>
              <a:t>WoRMS – supported by a large editorial network</a:t>
            </a:r>
          </a:p>
        </p:txBody>
      </p:sp>
      <p:sp>
        <p:nvSpPr>
          <p:cNvPr id="3" name="Content Placeholder 2"/>
          <p:cNvSpPr>
            <a:spLocks noGrp="1"/>
          </p:cNvSpPr>
          <p:nvPr>
            <p:ph idx="1"/>
          </p:nvPr>
        </p:nvSpPr>
        <p:spPr>
          <a:xfrm>
            <a:off x="1465312" y="573528"/>
            <a:ext cx="7283152" cy="3805070"/>
          </a:xfrm>
        </p:spPr>
        <p:txBody>
          <a:bodyPr/>
          <a:lstStyle/>
          <a:p>
            <a:r>
              <a:rPr lang="nl-BE" dirty="0" err="1"/>
              <a:t>Taxonomic</a:t>
            </a:r>
            <a:r>
              <a:rPr lang="nl-BE" dirty="0"/>
              <a:t> &amp; </a:t>
            </a:r>
            <a:r>
              <a:rPr lang="nl-BE" dirty="0" err="1"/>
              <a:t>thematic</a:t>
            </a:r>
            <a:r>
              <a:rPr lang="nl-BE" dirty="0"/>
              <a:t> editors</a:t>
            </a:r>
          </a:p>
          <a:p>
            <a:pPr marL="342900" lvl="1" indent="0">
              <a:buNone/>
            </a:pPr>
            <a:r>
              <a:rPr lang="nl-BE" dirty="0"/>
              <a:t>&gt; 400 people              	       	       &gt; 40 countries 		                     &gt; 190 institutes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management</a:t>
            </a:r>
          </a:p>
        </p:txBody>
      </p:sp>
      <p:sp>
        <p:nvSpPr>
          <p:cNvPr id="7" name="Content Placeholder 4"/>
          <p:cNvSpPr>
            <a:spLocks noGrp="1"/>
          </p:cNvSpPr>
          <p:nvPr>
            <p:ph idx="10"/>
          </p:nvPr>
        </p:nvSpPr>
        <p:spPr>
          <a:xfrm>
            <a:off x="2593689" y="855757"/>
            <a:ext cx="5064411" cy="3980315"/>
          </a:xfrm>
        </p:spPr>
        <p:txBody>
          <a:bodyPr/>
          <a:lstStyle/>
          <a:p>
            <a:r>
              <a:rPr lang="nl-BE" sz="1200" dirty="0"/>
              <a:t>Different levels…</a:t>
            </a:r>
          </a:p>
          <a:p>
            <a:pPr marL="214313" indent="-214313">
              <a:buFont typeface="Arial" pitchFamily="34" charset="0"/>
              <a:buChar char="•"/>
            </a:pPr>
            <a:r>
              <a:rPr lang="nl-BE" sz="1200" dirty="0" err="1"/>
              <a:t>WoRMS</a:t>
            </a:r>
            <a:r>
              <a:rPr lang="nl-BE" sz="1200" dirty="0"/>
              <a:t> </a:t>
            </a:r>
            <a:r>
              <a:rPr lang="nl-BE" sz="1200" dirty="0" err="1"/>
              <a:t>Steering</a:t>
            </a:r>
            <a:r>
              <a:rPr lang="nl-BE" sz="1200" dirty="0"/>
              <a:t> </a:t>
            </a:r>
            <a:r>
              <a:rPr lang="nl-BE" sz="1200" dirty="0" err="1"/>
              <a:t>Committee</a:t>
            </a:r>
            <a:endParaRPr lang="nl-BE" sz="1200" dirty="0"/>
          </a:p>
          <a:p>
            <a:pPr marL="214313" indent="-214313">
              <a:buFont typeface="Arial" pitchFamily="34" charset="0"/>
              <a:buChar char="•"/>
            </a:pPr>
            <a:r>
              <a:rPr lang="nl-BE" sz="1200" dirty="0" err="1"/>
              <a:t>WoRMS</a:t>
            </a:r>
            <a:r>
              <a:rPr lang="nl-BE" sz="1200" dirty="0"/>
              <a:t> editors</a:t>
            </a:r>
          </a:p>
          <a:p>
            <a:pPr marL="771525" lvl="1">
              <a:buFont typeface="Arial" pitchFamily="34" charset="0"/>
              <a:buChar char="•"/>
            </a:pPr>
            <a:r>
              <a:rPr lang="nl-BE" sz="900" dirty="0" err="1"/>
              <a:t>Taxonomic</a:t>
            </a:r>
            <a:r>
              <a:rPr lang="nl-BE" sz="900" dirty="0"/>
              <a:t> editors</a:t>
            </a:r>
          </a:p>
          <a:p>
            <a:pPr marL="771525" lvl="1">
              <a:buFont typeface="Arial" pitchFamily="34" charset="0"/>
              <a:buChar char="•"/>
            </a:pPr>
            <a:r>
              <a:rPr lang="nl-BE" sz="900" dirty="0" err="1"/>
              <a:t>Thematic</a:t>
            </a:r>
            <a:r>
              <a:rPr lang="nl-BE" sz="900" dirty="0"/>
              <a:t> editors</a:t>
            </a:r>
          </a:p>
          <a:p>
            <a:pPr marL="214313" indent="-214313">
              <a:buFont typeface="Arial" pitchFamily="34" charset="0"/>
              <a:buChar char="•"/>
            </a:pPr>
            <a:r>
              <a:rPr lang="nl-BE" sz="1200" dirty="0"/>
              <a:t>Data management team</a:t>
            </a:r>
          </a:p>
          <a:p>
            <a:endParaRPr lang="nl-BE" sz="1200" dirty="0"/>
          </a:p>
          <a:p>
            <a:r>
              <a:rPr lang="nl-BE" sz="1200" dirty="0"/>
              <a:t>Editorial actions : </a:t>
            </a:r>
          </a:p>
          <a:p>
            <a:pPr marL="214313" indent="-214313">
              <a:buFont typeface="Arial" pitchFamily="34" charset="0"/>
              <a:buChar char="•"/>
            </a:pPr>
            <a:r>
              <a:rPr lang="nl-BE" sz="1200" dirty="0"/>
              <a:t>“</a:t>
            </a:r>
            <a:r>
              <a:rPr lang="nl-BE" sz="1200" dirty="0" err="1"/>
              <a:t>checked</a:t>
            </a:r>
            <a:r>
              <a:rPr lang="nl-BE" sz="1200" dirty="0"/>
              <a:t>” (</a:t>
            </a:r>
            <a:r>
              <a:rPr lang="nl-BE" sz="1200" dirty="0" err="1"/>
              <a:t>from</a:t>
            </a:r>
            <a:r>
              <a:rPr lang="nl-BE" sz="1200" dirty="0"/>
              <a:t> editor or </a:t>
            </a:r>
            <a:r>
              <a:rPr lang="nl-BE" sz="1200" dirty="0" err="1"/>
              <a:t>global</a:t>
            </a:r>
            <a:r>
              <a:rPr lang="nl-BE" sz="1200" dirty="0"/>
              <a:t> species database)</a:t>
            </a:r>
          </a:p>
          <a:p>
            <a:pPr marL="214313" indent="-214313">
              <a:buFont typeface="Arial" pitchFamily="34" charset="0"/>
              <a:buChar char="•"/>
            </a:pPr>
            <a:r>
              <a:rPr lang="nl-BE" sz="1200" dirty="0"/>
              <a:t>“</a:t>
            </a:r>
            <a:r>
              <a:rPr lang="nl-BE" sz="1200" dirty="0" err="1"/>
              <a:t>Trusted</a:t>
            </a:r>
            <a:r>
              <a:rPr lang="nl-BE" sz="1200" dirty="0"/>
              <a:t>” (</a:t>
            </a:r>
            <a:r>
              <a:rPr lang="nl-BE" sz="1200" dirty="0" err="1"/>
              <a:t>from</a:t>
            </a:r>
            <a:r>
              <a:rPr lang="nl-BE" sz="1200" dirty="0"/>
              <a:t> </a:t>
            </a:r>
            <a:r>
              <a:rPr lang="nl-BE" sz="1200" dirty="0" err="1"/>
              <a:t>regional</a:t>
            </a:r>
            <a:r>
              <a:rPr lang="nl-BE" sz="1200" dirty="0"/>
              <a:t> or </a:t>
            </a:r>
            <a:r>
              <a:rPr lang="nl-BE" sz="1200" dirty="0" err="1"/>
              <a:t>thematic</a:t>
            </a:r>
            <a:r>
              <a:rPr lang="nl-BE" sz="1200" dirty="0"/>
              <a:t> species database)</a:t>
            </a:r>
          </a:p>
          <a:p>
            <a:pPr marL="214313" indent="-214313">
              <a:buFont typeface="Arial" pitchFamily="34" charset="0"/>
              <a:buChar char="•"/>
            </a:pPr>
            <a:r>
              <a:rPr lang="nl-BE" sz="1200" dirty="0"/>
              <a:t>“</a:t>
            </a:r>
            <a:r>
              <a:rPr lang="nl-BE" sz="1200" dirty="0" err="1"/>
              <a:t>unreviewed</a:t>
            </a:r>
            <a:r>
              <a:rPr lang="nl-BE" sz="1200" dirty="0"/>
              <a:t>” (</a:t>
            </a:r>
            <a:r>
              <a:rPr lang="nl-BE" sz="1200" dirty="0" err="1"/>
              <a:t>from</a:t>
            </a:r>
            <a:r>
              <a:rPr lang="nl-BE" sz="1200" dirty="0"/>
              <a:t> </a:t>
            </a:r>
            <a:r>
              <a:rPr lang="nl-BE" sz="1200" dirty="0" err="1"/>
              <a:t>other</a:t>
            </a:r>
            <a:r>
              <a:rPr lang="nl-BE" sz="1200" dirty="0"/>
              <a:t> sources)</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77934" y="4029912"/>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3977934" y="4055686"/>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content for a single entry</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a lot more </a:t>
            </a:r>
            <a:r>
              <a:rPr lang="nl-BE" dirty="0" err="1"/>
              <a:t>than</a:t>
            </a:r>
            <a:r>
              <a:rPr lang="nl-BE" dirty="0"/>
              <a:t> </a:t>
            </a:r>
            <a:r>
              <a:rPr lang="nl-BE" dirty="0" err="1"/>
              <a:t>just</a:t>
            </a:r>
            <a:r>
              <a:rPr lang="nl-BE" dirty="0"/>
              <a:t> taxon </a:t>
            </a:r>
            <a:r>
              <a:rPr lang="nl-BE" dirty="0" err="1"/>
              <a:t>names</a:t>
            </a:r>
            <a:r>
              <a:rPr lang="nl-BE" dirty="0"/>
              <a:t> &amp; </a:t>
            </a:r>
            <a:r>
              <a:rPr lang="nl-BE" dirty="0" err="1"/>
              <a:t>their</a:t>
            </a:r>
            <a:r>
              <a:rPr lang="nl-BE" dirty="0"/>
              <a:t> </a:t>
            </a:r>
            <a:r>
              <a:rPr lang="nl-BE" dirty="0" err="1"/>
              <a:t>relationship</a:t>
            </a:r>
            <a:r>
              <a:rPr lang="nl-BE" dirty="0"/>
              <a:t>…</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err="1"/>
                    <a:t>Taxonomy</a:t>
                  </a:r>
                  <a:endParaRPr lang="nl-BE" sz="1050" dirty="0"/>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nl-BE" sz="1050" dirty="0" err="1"/>
                    <a:t>Attributes</a:t>
                  </a:r>
                  <a:endParaRPr lang="nl-BE" sz="1050" dirty="0"/>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Links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Internal</a:t>
                  </a:r>
                  <a:r>
                    <a:rPr lang="nl-BE" sz="1050" dirty="0"/>
                    <a:t> database management</a:t>
                  </a:r>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Specimen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nl-BE" sz="1050" dirty="0" err="1"/>
                    <a:t>Vernacular</a:t>
                  </a:r>
                  <a:r>
                    <a:rPr lang="nl-BE" sz="1050" dirty="0"/>
                    <a:t> </a:t>
                  </a:r>
                  <a:r>
                    <a:rPr lang="nl-BE" sz="1050" dirty="0" err="1"/>
                    <a:t>names</a:t>
                  </a:r>
                  <a:endParaRPr lang="nl-BE" sz="1050" dirty="0"/>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r>
                    <a:rPr lang="nl-BE" sz="1050" dirty="0"/>
                    <a:t> </a:t>
                  </a:r>
                  <a:r>
                    <a:rPr lang="nl-BE" sz="1050" dirty="0" err="1"/>
                    <a:t>keys</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1061829"/>
            <a:chOff x="4724922" y="1772816"/>
            <a:chExt cx="4527598" cy="1415771"/>
          </a:xfrm>
        </p:grpSpPr>
        <p:sp>
          <p:nvSpPr>
            <p:cNvPr id="4" name="Rectangle 3"/>
            <p:cNvSpPr/>
            <p:nvPr/>
          </p:nvSpPr>
          <p:spPr>
            <a:xfrm>
              <a:off x="6624736" y="1772816"/>
              <a:ext cx="2627784" cy="1415771"/>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err="1"/>
                <a:t>Feeding</a:t>
              </a:r>
              <a:r>
                <a:rPr lang="nl-BE" sz="900" dirty="0"/>
                <a:t> type</a:t>
              </a:r>
            </a:p>
            <a:p>
              <a:pPr marL="477441" lvl="1" indent="-214313">
                <a:buFont typeface="Wingdings" panose="05000000000000000000" pitchFamily="2" charset="2"/>
                <a:buChar char="ü"/>
              </a:pPr>
              <a:r>
                <a:rPr lang="nl-BE" sz="900" dirty="0"/>
                <a:t>Host-parasite relations</a:t>
              </a:r>
            </a:p>
            <a:p>
              <a:pPr marL="477441" lvl="1" indent="-214313">
                <a:buFont typeface="Wingdings" panose="05000000000000000000" pitchFamily="2" charset="2"/>
                <a:buChar char="ü"/>
              </a:pPr>
              <a:r>
                <a:rPr lang="nl-BE" sz="900" dirty="0"/>
                <a:t>Body </a:t>
              </a:r>
              <a:r>
                <a:rPr lang="nl-BE" sz="900" dirty="0" err="1"/>
                <a:t>size</a:t>
              </a:r>
              <a:endParaRPr lang="nl-BE" sz="900" dirty="0"/>
            </a:p>
            <a:p>
              <a:pPr marL="477441" lvl="1" indent="-214313">
                <a:buFont typeface="Wingdings" panose="05000000000000000000" pitchFamily="2" charset="2"/>
                <a:buChar char="ü"/>
              </a:pPr>
              <a:r>
                <a:rPr lang="nl-BE" sz="900" dirty="0"/>
                <a:t>Fossil range</a:t>
              </a:r>
            </a:p>
            <a:p>
              <a:pPr marL="477441" lvl="1" indent="-214313">
                <a:buFont typeface="Wingdings" panose="05000000000000000000" pitchFamily="2" charset="2"/>
                <a:buChar char="ü"/>
              </a:pPr>
              <a:r>
                <a:rPr lang="nl-BE" sz="900" dirty="0" err="1"/>
                <a:t>Skeleton</a:t>
              </a:r>
              <a:r>
                <a:rPr lang="nl-BE" sz="900" dirty="0"/>
                <a:t> (</a:t>
              </a:r>
              <a:r>
                <a:rPr lang="nl-BE" sz="900" dirty="0" err="1"/>
                <a:t>calcareous</a:t>
              </a:r>
              <a:r>
                <a:rPr lang="nl-BE" sz="900" dirty="0"/>
                <a:t> or </a:t>
              </a:r>
              <a:r>
                <a:rPr lang="nl-BE" sz="900" dirty="0" err="1"/>
                <a:t>not</a:t>
              </a:r>
              <a:r>
                <a:rPr lang="nl-BE" sz="900" dirty="0"/>
                <a:t>)</a:t>
              </a:r>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content for a single entry</a:t>
            </a:r>
          </a:p>
        </p:txBody>
      </p:sp>
      <p:sp>
        <p:nvSpPr>
          <p:cNvPr id="9" name="Content Placeholder 4"/>
          <p:cNvSpPr>
            <a:spLocks noGrp="1"/>
          </p:cNvSpPr>
          <p:nvPr>
            <p:ph idx="10"/>
          </p:nvPr>
        </p:nvSpPr>
        <p:spPr>
          <a:xfrm>
            <a:off x="2170778" y="672948"/>
            <a:ext cx="5910231" cy="4287743"/>
          </a:xfrm>
        </p:spPr>
        <p:txBody>
          <a:bodyPr/>
          <a:lstStyle/>
          <a:p>
            <a:r>
              <a:rPr lang="nl-BE" sz="1400" b="1" dirty="0" err="1"/>
              <a:t>Minimal</a:t>
            </a:r>
            <a:endParaRPr lang="nl-BE" sz="1400" b="1" dirty="0"/>
          </a:p>
          <a:p>
            <a:pPr marL="428625" indent="-214313">
              <a:buFont typeface="Arial" panose="020B0604020202020204" pitchFamily="34" charset="0"/>
              <a:buChar char="•"/>
            </a:pPr>
            <a:r>
              <a:rPr lang="nl-BE" sz="1200" dirty="0">
                <a:latin typeface="+mn-lt"/>
              </a:rPr>
              <a:t>Species name - </a:t>
            </a:r>
            <a:r>
              <a:rPr lang="nl-BE" sz="1200" dirty="0" err="1">
                <a:latin typeface="+mn-lt"/>
              </a:rPr>
              <a:t>authority</a:t>
            </a:r>
            <a:r>
              <a:rPr lang="nl-BE" sz="1200" dirty="0">
                <a:latin typeface="+mn-lt"/>
              </a:rPr>
              <a:t> &amp; </a:t>
            </a:r>
            <a:r>
              <a:rPr lang="nl-BE" sz="1200" dirty="0" err="1">
                <a:latin typeface="+mn-lt"/>
              </a:rPr>
              <a:t>publication</a:t>
            </a:r>
            <a:r>
              <a:rPr lang="nl-BE" sz="1200" dirty="0">
                <a:latin typeface="+mn-lt"/>
              </a:rPr>
              <a:t> </a:t>
            </a:r>
            <a:r>
              <a:rPr lang="nl-BE" sz="1200" dirty="0" err="1">
                <a:latin typeface="+mn-lt"/>
              </a:rPr>
              <a:t>year</a:t>
            </a:r>
            <a:r>
              <a:rPr lang="nl-BE" sz="1200" dirty="0">
                <a:latin typeface="+mn-lt"/>
              </a:rPr>
              <a:t> - </a:t>
            </a:r>
            <a:r>
              <a:rPr lang="nl-BE" sz="1200" dirty="0" err="1">
                <a:latin typeface="+mn-lt"/>
              </a:rPr>
              <a:t>higher</a:t>
            </a:r>
            <a:r>
              <a:rPr lang="nl-BE" sz="1200" dirty="0">
                <a:latin typeface="+mn-lt"/>
              </a:rPr>
              <a:t> </a:t>
            </a:r>
            <a:r>
              <a:rPr lang="nl-BE" sz="1200" dirty="0" err="1">
                <a:latin typeface="+mn-lt"/>
              </a:rPr>
              <a:t>classification</a:t>
            </a:r>
            <a:endParaRPr lang="nl-BE" sz="1200" dirty="0">
              <a:latin typeface="+mn-lt"/>
            </a:endParaRPr>
          </a:p>
          <a:p>
            <a:pPr marL="428625" indent="-214313">
              <a:buFont typeface="Arial" panose="020B0604020202020204" pitchFamily="34" charset="0"/>
              <a:buChar char="•"/>
            </a:pPr>
            <a:r>
              <a:rPr lang="nl-BE" sz="1200" dirty="0">
                <a:latin typeface="+mn-lt"/>
              </a:rPr>
              <a:t>Environment</a:t>
            </a:r>
          </a:p>
          <a:p>
            <a:pPr marL="428625" indent="-214313">
              <a:buFont typeface="Arial" panose="020B0604020202020204" pitchFamily="34" charset="0"/>
              <a:buChar char="•"/>
            </a:pPr>
            <a:r>
              <a:rPr lang="nl-BE" sz="1200" dirty="0">
                <a:latin typeface="+mn-lt"/>
              </a:rPr>
              <a:t>Status (recent – </a:t>
            </a:r>
            <a:r>
              <a:rPr lang="nl-BE" sz="1200" dirty="0" err="1">
                <a:latin typeface="+mn-lt"/>
              </a:rPr>
              <a:t>fossil</a:t>
            </a:r>
            <a:r>
              <a:rPr lang="nl-BE" sz="1200" dirty="0">
                <a:latin typeface="+mn-lt"/>
              </a:rPr>
              <a:t> – recent &amp; </a:t>
            </a:r>
            <a:r>
              <a:rPr lang="nl-BE" sz="1200" dirty="0" err="1">
                <a:latin typeface="+mn-lt"/>
              </a:rPr>
              <a:t>fossil</a:t>
            </a:r>
            <a:r>
              <a:rPr lang="nl-BE" sz="1200" dirty="0">
                <a:latin typeface="+mn-lt"/>
              </a:rPr>
              <a:t>)</a:t>
            </a:r>
          </a:p>
          <a:p>
            <a:pPr marL="214313" indent="-214313">
              <a:buFontTx/>
              <a:buChar char="-"/>
            </a:pPr>
            <a:endParaRPr lang="nl-BE" sz="1200" dirty="0"/>
          </a:p>
          <a:p>
            <a:r>
              <a:rPr lang="nl-BE" sz="1400" b="1" dirty="0" err="1"/>
              <a:t>Highly</a:t>
            </a:r>
            <a:r>
              <a:rPr lang="nl-BE" sz="1400" b="1" dirty="0"/>
              <a:t> </a:t>
            </a:r>
            <a:r>
              <a:rPr lang="nl-BE" sz="1400" b="1" dirty="0" err="1"/>
              <a:t>desired</a:t>
            </a:r>
            <a:endParaRPr lang="nl-BE" sz="1400" b="1" dirty="0"/>
          </a:p>
          <a:p>
            <a:pPr marL="428625" indent="-214313">
              <a:buFont typeface="Arial" panose="020B0604020202020204" pitchFamily="34" charset="0"/>
              <a:buChar char="•"/>
            </a:pPr>
            <a:r>
              <a:rPr lang="nl-BE" sz="1200" dirty="0" err="1">
                <a:latin typeface="+mn-lt"/>
              </a:rPr>
              <a:t>Basionym</a:t>
            </a:r>
            <a:endParaRPr lang="nl-BE" sz="1200" dirty="0">
              <a:latin typeface="+mn-lt"/>
            </a:endParaRPr>
          </a:p>
          <a:p>
            <a:pPr marL="428625" indent="-214313">
              <a:buFont typeface="Arial" panose="020B0604020202020204" pitchFamily="34" charset="0"/>
              <a:buChar char="•"/>
            </a:pPr>
            <a:r>
              <a:rPr lang="nl-BE" sz="1200" dirty="0">
                <a:latin typeface="+mn-lt"/>
              </a:rPr>
              <a:t>Reference of </a:t>
            </a:r>
            <a:r>
              <a:rPr lang="nl-BE" sz="1200" dirty="0" err="1">
                <a:latin typeface="+mn-lt"/>
              </a:rPr>
              <a:t>original</a:t>
            </a:r>
            <a:r>
              <a:rPr lang="nl-BE" sz="1200" dirty="0">
                <a:latin typeface="+mn-lt"/>
              </a:rPr>
              <a:t> </a:t>
            </a:r>
            <a:r>
              <a:rPr lang="nl-BE" sz="1200" dirty="0" err="1">
                <a:latin typeface="+mn-lt"/>
              </a:rPr>
              <a:t>publication</a:t>
            </a:r>
            <a:endParaRPr lang="nl-BE" sz="1200" dirty="0">
              <a:latin typeface="+mn-lt"/>
            </a:endParaRPr>
          </a:p>
          <a:p>
            <a:pPr marL="428625" indent="-214313">
              <a:buFont typeface="Arial" panose="020B0604020202020204" pitchFamily="34" charset="0"/>
              <a:buChar char="•"/>
            </a:pPr>
            <a:r>
              <a:rPr lang="nl-BE" sz="1200" dirty="0" err="1">
                <a:latin typeface="+mn-lt"/>
              </a:rPr>
              <a:t>Holotype</a:t>
            </a:r>
            <a:r>
              <a:rPr lang="nl-BE" sz="1200" dirty="0">
                <a:latin typeface="+mn-lt"/>
              </a:rPr>
              <a:t> information (type </a:t>
            </a:r>
            <a:r>
              <a:rPr lang="nl-BE" sz="1200" dirty="0" err="1">
                <a:latin typeface="+mn-lt"/>
              </a:rPr>
              <a:t>locality</a:t>
            </a:r>
            <a:r>
              <a:rPr lang="nl-BE" sz="1200" dirty="0">
                <a:latin typeface="+mn-lt"/>
              </a:rPr>
              <a:t>, museum </a:t>
            </a:r>
            <a:r>
              <a:rPr lang="nl-BE" sz="1200" dirty="0" err="1">
                <a:latin typeface="+mn-lt"/>
              </a:rPr>
              <a:t>collection</a:t>
            </a:r>
            <a:r>
              <a:rPr lang="nl-BE" sz="1200" dirty="0">
                <a:latin typeface="+mn-lt"/>
              </a:rPr>
              <a:t>, </a:t>
            </a:r>
            <a:r>
              <a:rPr lang="nl-BE" sz="1200" dirty="0" err="1">
                <a:latin typeface="+mn-lt"/>
              </a:rPr>
              <a:t>number</a:t>
            </a:r>
            <a:r>
              <a:rPr lang="nl-BE" sz="1200" dirty="0">
                <a:latin typeface="+mn-lt"/>
              </a:rPr>
              <a:t> …)</a:t>
            </a:r>
          </a:p>
          <a:p>
            <a:pPr lvl="1" indent="0">
              <a:buNone/>
            </a:pPr>
            <a:endParaRPr lang="nl-BE" dirty="0">
              <a:latin typeface="+mn-lt"/>
            </a:endParaRPr>
          </a:p>
          <a:p>
            <a:r>
              <a:rPr lang="nl-BE" sz="1400" b="1" dirty="0" err="1"/>
              <a:t>Optional</a:t>
            </a:r>
            <a:endParaRPr lang="nl-BE" sz="1400" b="1" dirty="0"/>
          </a:p>
          <a:p>
            <a:pPr marL="428625" indent="-214313">
              <a:buFont typeface="Arial" panose="020B0604020202020204" pitchFamily="34" charset="0"/>
              <a:buChar char="•"/>
            </a:pPr>
            <a:r>
              <a:rPr lang="nl-BE" sz="1200" dirty="0" err="1"/>
              <a:t>Additional</a:t>
            </a:r>
            <a:r>
              <a:rPr lang="nl-BE" sz="1200" dirty="0"/>
              <a:t> </a:t>
            </a:r>
            <a:r>
              <a:rPr lang="nl-BE" sz="1200" dirty="0" err="1"/>
              <a:t>syonyms</a:t>
            </a:r>
            <a:r>
              <a:rPr lang="nl-BE" sz="1200" dirty="0"/>
              <a:t>, </a:t>
            </a:r>
            <a:r>
              <a:rPr lang="nl-BE" sz="1200" dirty="0" err="1"/>
              <a:t>references</a:t>
            </a:r>
            <a:r>
              <a:rPr lang="nl-BE" sz="1200" dirty="0"/>
              <a:t>, images, </a:t>
            </a:r>
            <a:r>
              <a:rPr lang="nl-BE" sz="1200" dirty="0" err="1"/>
              <a:t>morphological</a:t>
            </a:r>
            <a:r>
              <a:rPr lang="nl-BE" sz="1200" dirty="0"/>
              <a:t> </a:t>
            </a:r>
            <a:r>
              <a:rPr lang="nl-BE" sz="1200" dirty="0" err="1"/>
              <a:t>description</a:t>
            </a:r>
            <a:r>
              <a:rPr lang="nl-BE" sz="1200" dirty="0"/>
              <a:t>, </a:t>
            </a:r>
            <a:r>
              <a:rPr lang="nl-BE" sz="1200" dirty="0" err="1"/>
              <a:t>distribution</a:t>
            </a:r>
            <a:r>
              <a:rPr lang="nl-BE" sz="1200" dirty="0"/>
              <a:t>, </a:t>
            </a:r>
            <a:r>
              <a:rPr lang="nl-BE" sz="1200" dirty="0" err="1"/>
              <a:t>ecological</a:t>
            </a:r>
            <a:r>
              <a:rPr lang="nl-BE" sz="1200" dirty="0"/>
              <a:t> information (</a:t>
            </a:r>
            <a:r>
              <a:rPr lang="nl-BE" sz="1200" dirty="0" err="1"/>
              <a:t>feeding</a:t>
            </a:r>
            <a:r>
              <a:rPr lang="nl-BE" sz="1200" dirty="0"/>
              <a:t> type, host-</a:t>
            </a:r>
            <a:r>
              <a:rPr lang="nl-BE" sz="1200" dirty="0" err="1"/>
              <a:t>parasite</a:t>
            </a:r>
            <a:r>
              <a:rPr lang="nl-BE" sz="1200" dirty="0"/>
              <a:t> </a:t>
            </a:r>
            <a:r>
              <a:rPr lang="nl-BE" sz="1200" dirty="0" err="1"/>
              <a:t>relation</a:t>
            </a:r>
            <a:r>
              <a:rPr lang="nl-BE" sz="1200" dirty="0"/>
              <a:t> …), web links &amp; </a:t>
            </a:r>
            <a:r>
              <a:rPr lang="nl-BE" sz="1200" dirty="0" err="1"/>
              <a:t>pdfs</a:t>
            </a:r>
            <a:endParaRPr lang="nl-BE" sz="1200" dirty="0"/>
          </a:p>
        </p:txBody>
      </p:sp>
    </p:spTree>
    <p:extLst>
      <p:ext uri="{BB962C8B-B14F-4D97-AF65-F5344CB8AC3E}">
        <p14:creationId xmlns:p14="http://schemas.microsoft.com/office/powerpoint/2010/main" val="285592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where</a:t>
            </a:r>
            <a:r>
              <a:rPr lang="nl-BE" sz="2400" dirty="0"/>
              <a:t> are we? </a:t>
            </a:r>
            <a:r>
              <a:rPr lang="nl-BE" sz="2400" dirty="0" err="1"/>
              <a:t>Some</a:t>
            </a:r>
            <a:r>
              <a:rPr lang="nl-BE" sz="2400" dirty="0"/>
              <a:t> </a:t>
            </a:r>
            <a:r>
              <a:rPr lang="nl-BE" sz="2400" dirty="0" err="1"/>
              <a:t>number</a:t>
            </a:r>
            <a:r>
              <a:rPr lang="nl-BE" sz="2400" dirty="0"/>
              <a:t> </a:t>
            </a:r>
            <a:r>
              <a:rPr lang="nl-BE" sz="2400" dirty="0" err="1"/>
              <a:t>crunching</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Taxonomy:</a:t>
            </a:r>
          </a:p>
          <a:p>
            <a:pPr lvl="1"/>
            <a:r>
              <a:rPr lang="nl-BE" sz="1050" dirty="0"/>
              <a:t>375,724 </a:t>
            </a:r>
            <a:r>
              <a:rPr lang="en-US" sz="1050" b="1" dirty="0"/>
              <a:t>accepted marine and non-marine species</a:t>
            </a:r>
            <a:r>
              <a:rPr lang="en-US" sz="1050" dirty="0"/>
              <a:t>; of which 96% is checked</a:t>
            </a:r>
          </a:p>
          <a:p>
            <a:pPr lvl="1"/>
            <a:r>
              <a:rPr lang="nl-BE" sz="1050" dirty="0"/>
              <a:t>566,028 </a:t>
            </a:r>
            <a:r>
              <a:rPr lang="en-US" sz="1050" dirty="0"/>
              <a:t>species names including synonyms (</a:t>
            </a:r>
            <a:r>
              <a:rPr lang="en-US" sz="1050" i="1" dirty="0"/>
              <a:t>marine &amp; Recent</a:t>
            </a:r>
            <a:r>
              <a:rPr lang="en-US" sz="1050" dirty="0"/>
              <a:t>)</a:t>
            </a:r>
          </a:p>
          <a:p>
            <a:pPr lvl="1"/>
            <a:r>
              <a:rPr lang="en-US" sz="1050" dirty="0"/>
              <a:t>9,420 citations or references to </a:t>
            </a:r>
            <a:r>
              <a:rPr lang="en-US" sz="1050" dirty="0" err="1"/>
              <a:t>WoRMS</a:t>
            </a:r>
            <a:r>
              <a:rPr lang="en-US" sz="1050" dirty="0"/>
              <a:t> in literature</a:t>
            </a:r>
          </a:p>
          <a:p>
            <a:pPr marL="342900" lvl="1" indent="0">
              <a:buNone/>
            </a:pPr>
            <a:endParaRPr lang="en-US" sz="1050" dirty="0">
              <a:solidFill>
                <a:srgbClr val="FF0000"/>
              </a:solidFill>
            </a:endParaRPr>
          </a:p>
          <a:p>
            <a:pPr marL="342900" lvl="1" indent="0">
              <a:buNone/>
            </a:pPr>
            <a:r>
              <a:rPr lang="en-US" sz="1050" b="1" i="1" dirty="0"/>
              <a:t>Still a number of (historical) gaps to fill =&gt; work in progress</a:t>
            </a:r>
          </a:p>
          <a:p>
            <a:pPr marL="342900" lvl="1" indent="0">
              <a:buNone/>
            </a:pPr>
            <a:r>
              <a:rPr lang="en-US" sz="1050" b="1" i="1" dirty="0"/>
              <a:t>Increment of 1,500 - 2,000 newly described species per year</a:t>
            </a:r>
          </a:p>
          <a:p>
            <a:pPr marL="342900" lvl="1" indent="0">
              <a:buNone/>
            </a:pPr>
            <a:endParaRPr lang="en-US" sz="1050" b="1" i="1" dirty="0">
              <a:solidFill>
                <a:srgbClr val="FF0000"/>
              </a:solidFill>
            </a:endParaRPr>
          </a:p>
          <a:p>
            <a:pPr lvl="1"/>
            <a:r>
              <a:rPr lang="nl-BE" sz="1050" dirty="0"/>
              <a:t>&gt; 135,000 non-marine species (accepted + synonyms)</a:t>
            </a:r>
          </a:p>
          <a:p>
            <a:pPr lvl="2"/>
            <a:r>
              <a:rPr lang="nl-BE" sz="1050" i="1" dirty="0"/>
              <a:t>E.g. Mollusca, </a:t>
            </a:r>
            <a:r>
              <a:rPr lang="nl-BE" sz="1050" i="1" dirty="0" err="1"/>
              <a:t>Isopoda</a:t>
            </a:r>
            <a:r>
              <a:rPr lang="nl-BE" sz="1050" i="1" dirty="0"/>
              <a:t>, </a:t>
            </a:r>
            <a:r>
              <a:rPr lang="nl-BE" sz="1050" i="1" dirty="0" err="1"/>
              <a:t>Plantae</a:t>
            </a:r>
            <a:r>
              <a:rPr lang="nl-BE" sz="1050" i="1" dirty="0"/>
              <a:t>, </a:t>
            </a:r>
            <a:r>
              <a:rPr lang="nl-BE" sz="1050" i="1" dirty="0" err="1"/>
              <a:t>Chromista</a:t>
            </a:r>
            <a:endParaRPr lang="en-US" sz="1050" i="1" dirty="0"/>
          </a:p>
          <a:p>
            <a:pPr marL="342900" lvl="1" indent="0">
              <a:buNone/>
            </a:pPr>
            <a:endParaRPr lang="en-US"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1984" y="818908"/>
            <a:ext cx="5462364" cy="3805070"/>
          </a:xfrm>
        </p:spPr>
        <p:txBody>
          <a:bodyPr/>
          <a:lstStyle/>
          <a:p>
            <a:r>
              <a:rPr lang="nl-BE" dirty="0"/>
              <a:t>Online interface   https://marinespecies.org</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586" r="3372" b="6957"/>
          <a:stretch/>
        </p:blipFill>
        <p:spPr bwMode="auto">
          <a:xfrm>
            <a:off x="1655677" y="1185048"/>
            <a:ext cx="6189323" cy="289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1D264B1C-3C01-144D-A818-E94D740CE3F8}"/>
              </a:ext>
            </a:extLst>
          </p:cNvPr>
          <p:cNvPicPr>
            <a:picLocks noChangeAspect="1"/>
          </p:cNvPicPr>
          <p:nvPr/>
        </p:nvPicPr>
        <p:blipFill>
          <a:blip r:embed="rId4"/>
          <a:stretch>
            <a:fillRect/>
          </a:stretch>
        </p:blipFill>
        <p:spPr>
          <a:xfrm>
            <a:off x="0" y="519522"/>
            <a:ext cx="11805135" cy="3737646"/>
          </a:xfrm>
          <a:prstGeom prst="rect">
            <a:avLst/>
          </a:prstGeom>
        </p:spPr>
      </p:pic>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Web services: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taxonomic</a:t>
            </a:r>
            <a:r>
              <a:rPr lang="nl-BE" sz="2400" dirty="0"/>
              <a:t> backbone </a:t>
            </a:r>
            <a:r>
              <a:rPr lang="nl-BE" sz="2400" dirty="0" err="1"/>
              <a:t>for</a:t>
            </a:r>
            <a:r>
              <a:rPr lang="nl-BE" sz="2400" dirty="0"/>
              <a:t> OBIS</a:t>
            </a:r>
          </a:p>
        </p:txBody>
      </p:sp>
      <p:sp>
        <p:nvSpPr>
          <p:cNvPr id="3" name="Content Placeholder 2"/>
          <p:cNvSpPr>
            <a:spLocks noGrp="1"/>
          </p:cNvSpPr>
          <p:nvPr>
            <p:ph idx="1"/>
          </p:nvPr>
        </p:nvSpPr>
        <p:spPr/>
        <p:txBody>
          <a:bodyPr>
            <a:normAutofit/>
          </a:bodyPr>
          <a:lstStyle/>
          <a:p>
            <a:r>
              <a:rPr lang="nl-BE" sz="1200" b="0" dirty="0" err="1">
                <a:solidFill>
                  <a:schemeClr val="tx1"/>
                </a:solidFill>
              </a:rPr>
              <a:t>All</a:t>
            </a:r>
            <a:r>
              <a:rPr lang="nl-BE" sz="1200" b="0" dirty="0">
                <a:solidFill>
                  <a:schemeClr val="tx1"/>
                </a:solidFill>
              </a:rPr>
              <a:t> OBIS taxon </a:t>
            </a:r>
            <a:r>
              <a:rPr lang="nl-BE" sz="1200" b="0" dirty="0" err="1">
                <a:solidFill>
                  <a:schemeClr val="tx1"/>
                </a:solidFill>
              </a:rPr>
              <a:t>names</a:t>
            </a:r>
            <a:r>
              <a:rPr lang="nl-BE" sz="1200" b="0" dirty="0">
                <a:solidFill>
                  <a:schemeClr val="tx1"/>
                </a:solidFill>
              </a:rPr>
              <a:t> are </a:t>
            </a:r>
            <a:r>
              <a:rPr lang="nl-BE" sz="1200" b="0" dirty="0" err="1">
                <a:solidFill>
                  <a:schemeClr val="tx1"/>
                </a:solidFill>
              </a:rPr>
              <a:t>being</a:t>
            </a:r>
            <a:r>
              <a:rPr lang="nl-BE" sz="1200" b="0" dirty="0">
                <a:solidFill>
                  <a:schemeClr val="tx1"/>
                </a:solidFill>
              </a:rPr>
              <a:t> </a:t>
            </a:r>
            <a:r>
              <a:rPr lang="nl-BE" sz="1200" b="0" dirty="0" err="1">
                <a:solidFill>
                  <a:schemeClr val="tx1"/>
                </a:solidFill>
              </a:rPr>
              <a:t>matched</a:t>
            </a:r>
            <a:r>
              <a:rPr lang="nl-BE" sz="1200" b="0" dirty="0">
                <a:solidFill>
                  <a:schemeClr val="tx1"/>
                </a:solidFill>
              </a:rPr>
              <a:t> </a:t>
            </a:r>
            <a:r>
              <a:rPr lang="nl-BE" sz="1200" b="0" dirty="0" err="1">
                <a:solidFill>
                  <a:schemeClr val="tx1"/>
                </a:solidFill>
              </a:rPr>
              <a:t>against</a:t>
            </a:r>
            <a:r>
              <a:rPr lang="nl-BE" sz="1200" b="0" dirty="0">
                <a:solidFill>
                  <a:schemeClr val="tx1"/>
                </a:solidFill>
              </a:rPr>
              <a:t> </a:t>
            </a:r>
            <a:r>
              <a:rPr lang="nl-BE" sz="1200" b="0" dirty="0" err="1">
                <a:solidFill>
                  <a:schemeClr val="tx1"/>
                </a:solidFill>
              </a:rPr>
              <a:t>WoRMS</a:t>
            </a:r>
            <a:endParaRPr lang="nl-BE" sz="1200" b="0" dirty="0">
              <a:solidFill>
                <a:schemeClr val="tx1"/>
              </a:solidFill>
            </a:endParaRPr>
          </a:p>
          <a:p>
            <a:r>
              <a:rPr lang="nl-BE" sz="1200" b="0" dirty="0" err="1">
                <a:solidFill>
                  <a:schemeClr val="tx1"/>
                </a:solidFill>
              </a:rPr>
              <a:t>If</a:t>
            </a:r>
            <a:r>
              <a:rPr lang="nl-BE" sz="1200" b="0" dirty="0">
                <a:solidFill>
                  <a:schemeClr val="tx1"/>
                </a:solidFill>
              </a:rPr>
              <a:t> no match is found in </a:t>
            </a:r>
            <a:r>
              <a:rPr lang="nl-BE" sz="1200" b="0" dirty="0" err="1">
                <a:solidFill>
                  <a:schemeClr val="tx1"/>
                </a:solidFill>
              </a:rPr>
              <a:t>WoRMS</a:t>
            </a:r>
            <a:r>
              <a:rPr lang="nl-BE" sz="1200" b="0" dirty="0">
                <a:solidFill>
                  <a:schemeClr val="tx1"/>
                </a:solidFill>
              </a:rPr>
              <a:t>, </a:t>
            </a:r>
            <a:r>
              <a:rPr lang="nl-BE" sz="1200" b="0" dirty="0" err="1">
                <a:solidFill>
                  <a:schemeClr val="tx1"/>
                </a:solidFill>
              </a:rPr>
              <a:t>additional</a:t>
            </a:r>
            <a:r>
              <a:rPr lang="nl-BE" sz="1200" b="0" dirty="0">
                <a:solidFill>
                  <a:schemeClr val="tx1"/>
                </a:solidFill>
              </a:rPr>
              <a:t> databases are </a:t>
            </a:r>
            <a:r>
              <a:rPr lang="nl-BE" sz="1200" b="0" dirty="0" err="1">
                <a:solidFill>
                  <a:schemeClr val="tx1"/>
                </a:solidFill>
              </a:rPr>
              <a:t>consulted</a:t>
            </a:r>
            <a:r>
              <a:rPr lang="nl-BE" sz="1200" b="0" dirty="0">
                <a:solidFill>
                  <a:schemeClr val="tx1"/>
                </a:solidFill>
              </a:rPr>
              <a:t> </a:t>
            </a:r>
            <a:r>
              <a:rPr lang="nl-BE" sz="1200" b="0" dirty="0" err="1">
                <a:solidFill>
                  <a:schemeClr val="tx1"/>
                </a:solidFill>
              </a:rPr>
              <a:t>and</a:t>
            </a:r>
            <a:r>
              <a:rPr lang="nl-BE" sz="1200" b="0" dirty="0">
                <a:solidFill>
                  <a:schemeClr val="tx1"/>
                </a:solidFill>
              </a:rPr>
              <a:t> – </a:t>
            </a:r>
            <a:r>
              <a:rPr lang="nl-BE" sz="1200" b="0" dirty="0" err="1">
                <a:solidFill>
                  <a:schemeClr val="tx1"/>
                </a:solidFill>
              </a:rPr>
              <a:t>if</a:t>
            </a:r>
            <a:r>
              <a:rPr lang="nl-BE" sz="1200" b="0" dirty="0">
                <a:solidFill>
                  <a:schemeClr val="tx1"/>
                </a:solidFill>
              </a:rPr>
              <a:t> </a:t>
            </a:r>
            <a:r>
              <a:rPr lang="nl-BE" sz="1200" b="0" dirty="0" err="1">
                <a:solidFill>
                  <a:schemeClr val="tx1"/>
                </a:solidFill>
              </a:rPr>
              <a:t>necessary</a:t>
            </a:r>
            <a:r>
              <a:rPr lang="nl-BE" sz="1200" b="0" dirty="0">
                <a:solidFill>
                  <a:schemeClr val="tx1"/>
                </a:solidFill>
              </a:rPr>
              <a:t> – </a:t>
            </a:r>
            <a:r>
              <a:rPr lang="nl-BE" sz="1200" b="0" dirty="0" err="1">
                <a:solidFill>
                  <a:schemeClr val="tx1"/>
                </a:solidFill>
              </a:rPr>
              <a:t>the</a:t>
            </a:r>
            <a:r>
              <a:rPr lang="nl-BE" sz="1200" b="0" dirty="0">
                <a:solidFill>
                  <a:schemeClr val="tx1"/>
                </a:solidFill>
              </a:rPr>
              <a:t> </a:t>
            </a:r>
            <a:r>
              <a:rPr lang="nl-BE" sz="1200" b="0" dirty="0" err="1">
                <a:solidFill>
                  <a:schemeClr val="tx1"/>
                </a:solidFill>
              </a:rPr>
              <a:t>WoRMS</a:t>
            </a:r>
            <a:r>
              <a:rPr lang="nl-BE" sz="1200" b="0" dirty="0">
                <a:solidFill>
                  <a:schemeClr val="tx1"/>
                </a:solidFill>
              </a:rPr>
              <a:t> editors are </a:t>
            </a:r>
            <a:r>
              <a:rPr lang="nl-BE" sz="1200" b="0" dirty="0" err="1">
                <a:solidFill>
                  <a:schemeClr val="tx1"/>
                </a:solidFill>
              </a:rPr>
              <a:t>contacted</a:t>
            </a:r>
            <a:r>
              <a:rPr lang="nl-BE" sz="1200" b="0" dirty="0">
                <a:solidFill>
                  <a:schemeClr val="tx1"/>
                </a:solidFill>
              </a:rPr>
              <a:t> </a:t>
            </a:r>
            <a:r>
              <a:rPr lang="nl-BE" sz="1200" b="0" dirty="0" err="1">
                <a:solidFill>
                  <a:schemeClr val="tx1"/>
                </a:solidFill>
              </a:rPr>
              <a:t>for</a:t>
            </a:r>
            <a:r>
              <a:rPr lang="nl-BE" sz="1200" b="0" dirty="0">
                <a:solidFill>
                  <a:schemeClr val="tx1"/>
                </a:solidFill>
              </a:rPr>
              <a:t> help</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387679"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dirty="0"/>
          </a:p>
        </p:txBody>
      </p:sp>
      <p:sp>
        <p:nvSpPr>
          <p:cNvPr id="3" name="Content Placeholder 2"/>
          <p:cNvSpPr>
            <a:spLocks noGrp="1"/>
          </p:cNvSpPr>
          <p:nvPr>
            <p:ph idx="1"/>
          </p:nvPr>
        </p:nvSpPr>
        <p:spPr>
          <a:xfrm>
            <a:off x="2411760" y="951570"/>
            <a:ext cx="5246340" cy="648073"/>
          </a:xfrm>
        </p:spPr>
        <p:txBody>
          <a:bodyPr>
            <a:normAutofit/>
          </a:bodyPr>
          <a:lstStyle/>
          <a:p>
            <a:pPr marL="257175" lvl="1" indent="-257175">
              <a:buFont typeface="Arial"/>
              <a:buChar char="•"/>
            </a:pPr>
            <a:r>
              <a:rPr lang="nl-BE" dirty="0"/>
              <a:t>December 2012: ± 35,000 </a:t>
            </a:r>
            <a:r>
              <a:rPr lang="nl-BE" dirty="0" err="1"/>
              <a:t>scientific</a:t>
            </a:r>
            <a:r>
              <a:rPr lang="nl-BE" dirty="0"/>
              <a:t> </a:t>
            </a:r>
            <a:r>
              <a:rPr lang="nl-BE" dirty="0" err="1"/>
              <a:t>names</a:t>
            </a:r>
            <a:r>
              <a:rPr lang="nl-BE" dirty="0"/>
              <a:t> </a:t>
            </a:r>
            <a:r>
              <a:rPr lang="nl-BE" dirty="0" err="1"/>
              <a:t>not</a:t>
            </a:r>
            <a:r>
              <a:rPr lang="nl-BE" dirty="0"/>
              <a:t> </a:t>
            </a:r>
            <a:r>
              <a:rPr lang="nl-BE" dirty="0" err="1"/>
              <a:t>matched</a:t>
            </a:r>
            <a:r>
              <a:rPr lang="nl-BE" dirty="0"/>
              <a:t> </a:t>
            </a:r>
            <a:r>
              <a:rPr lang="nl-BE" dirty="0" err="1"/>
              <a:t>to</a:t>
            </a:r>
            <a:r>
              <a:rPr lang="nl-BE" dirty="0"/>
              <a:t> </a:t>
            </a:r>
            <a:r>
              <a:rPr lang="nl-BE" dirty="0" err="1"/>
              <a:t>WoRMS</a:t>
            </a:r>
            <a:endParaRPr lang="nl-BE" dirty="0"/>
          </a:p>
          <a:p>
            <a:pPr marL="257175" lvl="1" indent="-257175">
              <a:buFont typeface="Arial"/>
              <a:buChar char="•"/>
            </a:pPr>
            <a:r>
              <a:rPr lang="nl-BE" dirty="0" err="1"/>
              <a:t>All</a:t>
            </a:r>
            <a:r>
              <a:rPr lang="nl-BE" dirty="0"/>
              <a:t> </a:t>
            </a:r>
            <a:r>
              <a:rPr lang="nl-BE" dirty="0" err="1"/>
              <a:t>names</a:t>
            </a:r>
            <a:r>
              <a:rPr lang="nl-BE" dirty="0"/>
              <a:t> taken </a:t>
            </a:r>
            <a:r>
              <a:rPr lang="nl-BE" dirty="0" err="1"/>
              <a:t>through</a:t>
            </a:r>
            <a:r>
              <a:rPr lang="nl-BE" dirty="0"/>
              <a:t> matching </a:t>
            </a:r>
            <a:r>
              <a:rPr lang="nl-BE" dirty="0" err="1"/>
              <a:t>process</a:t>
            </a:r>
            <a:r>
              <a:rPr lang="nl-BE" dirty="0"/>
              <a:t> of </a:t>
            </a:r>
            <a:r>
              <a:rPr lang="nl-BE" dirty="0" err="1"/>
              <a:t>previous</a:t>
            </a:r>
            <a:r>
              <a:rPr lang="nl-BE" dirty="0"/>
              <a:t> slide</a:t>
            </a:r>
          </a:p>
        </p:txBody>
      </p:sp>
      <p:graphicFrame>
        <p:nvGraphicFramePr>
          <p:cNvPr id="4" name="Chart 3" title="%"/>
          <p:cNvGraphicFramePr>
            <a:graphicFrameLocks/>
          </p:cNvGraphicFramePr>
          <p:nvPr/>
        </p:nvGraphicFramePr>
        <p:xfrm>
          <a:off x="1439652" y="1653648"/>
          <a:ext cx="6831485" cy="317182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357754" y="1707654"/>
            <a:ext cx="5562618" cy="302433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36696286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a:t>
            </a:r>
            <a:r>
              <a:rPr lang="nl-BE" dirty="0" err="1"/>
              <a:t>mutual</a:t>
            </a:r>
            <a:r>
              <a:rPr lang="nl-BE" dirty="0"/>
              <a:t> </a:t>
            </a:r>
            <a:r>
              <a:rPr lang="nl-BE" dirty="0" err="1"/>
              <a:t>geographical</a:t>
            </a:r>
            <a:r>
              <a:rPr lang="nl-BE" dirty="0"/>
              <a:t> </a:t>
            </a:r>
            <a:r>
              <a:rPr lang="nl-BE" dirty="0" err="1"/>
              <a:t>quality</a:t>
            </a:r>
            <a:r>
              <a:rPr lang="nl-BE" dirty="0"/>
              <a:t> control</a:t>
            </a:r>
          </a:p>
        </p:txBody>
      </p:sp>
      <p:sp>
        <p:nvSpPr>
          <p:cNvPr id="3" name="Content Placeholder 2"/>
          <p:cNvSpPr>
            <a:spLocks noGrp="1"/>
          </p:cNvSpPr>
          <p:nvPr>
            <p:ph idx="1"/>
          </p:nvPr>
        </p:nvSpPr>
        <p:spPr/>
        <p:txBody>
          <a:bodyPr/>
          <a:lstStyle/>
          <a:p>
            <a:r>
              <a:rPr lang="nl-BE" dirty="0" err="1"/>
              <a:t>Echinoidea</a:t>
            </a:r>
            <a:r>
              <a:rPr lang="nl-BE" dirty="0"/>
              <a:t> </a:t>
            </a:r>
            <a:r>
              <a:rPr lang="nl-BE" dirty="0" err="1"/>
              <a:t>example</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70" y="4903910"/>
            <a:ext cx="1990154" cy="253916"/>
          </a:xfrm>
          <a:prstGeom prst="rect">
            <a:avLst/>
          </a:prstGeom>
          <a:noFill/>
        </p:spPr>
        <p:txBody>
          <a:bodyPr wrap="square" rtlCol="0">
            <a:spAutoFit/>
          </a:bodyPr>
          <a:lstStyle/>
          <a:p>
            <a:r>
              <a:rPr lang="nl-BE" sz="1050" dirty="0" err="1"/>
              <a:t>Needs</a:t>
            </a:r>
            <a:r>
              <a:rPr lang="nl-BE" sz="1050" dirty="0"/>
              <a:t> </a:t>
            </a:r>
            <a:r>
              <a:rPr lang="nl-BE" sz="1050" dirty="0" err="1"/>
              <a:t>checking</a:t>
            </a:r>
            <a:r>
              <a:rPr lang="nl-BE" sz="1050" dirty="0"/>
              <a:t> in OBIS …</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dirty="0" err="1"/>
              <a:t>Questions</a:t>
            </a:r>
            <a:r>
              <a:rPr lang="nl-NL"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a:t>Read more:</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606912"/>
          </a:xfrm>
        </p:spPr>
        <p:txBody>
          <a:bodyPr lIns="0" tIns="0" rIns="0" bIns="0" anchor="t">
            <a:normAutofit/>
          </a:bodyPr>
          <a:lstStyle/>
          <a:p>
            <a:pPr>
              <a:lnSpc>
                <a:spcPts val="3825"/>
              </a:lnSpc>
            </a:pPr>
            <a:r>
              <a:rPr lang="en-US" sz="3600" b="1">
                <a:solidFill>
                  <a:srgbClr val="005FAA"/>
                </a:solidFill>
                <a:latin typeface="Poppins" pitchFamily="2" charset="77"/>
                <a:cs typeface="Poppins" pitchFamily="2" charset="77"/>
              </a:rPr>
              <a:t>A healthy ocean is a diverse ocean</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2066144" cy="554172"/>
          </a:xfrm>
        </p:spPr>
        <p:txBody>
          <a:bodyPr lIns="0" tIns="0" rIns="0" bIns="0"/>
          <a:lstStyle/>
          <a:p>
            <a:pPr marL="0" indent="0">
              <a:lnSpc>
                <a:spcPts val="1950"/>
              </a:lnSpc>
              <a:buNone/>
            </a:pPr>
            <a:r>
              <a:rPr lang="en-US" sz="1500" dirty="0">
                <a:solidFill>
                  <a:srgbClr val="005FAA"/>
                </a:solidFill>
                <a:latin typeface="Poppins" pitchFamily="2" charset="77"/>
                <a:cs typeface="Poppins" pitchFamily="2" charset="77"/>
              </a:rPr>
              <a:t>Our ocean provides essential services to humankind</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en-US" sz="1500" b="1" dirty="0">
                <a:solidFill>
                  <a:srgbClr val="005FAA"/>
                </a:solidFill>
                <a:latin typeface="Poppins SemiBold" pitchFamily="2" charset="77"/>
                <a:cs typeface="Poppins SemiBold" pitchFamily="2" charset="77"/>
              </a:rPr>
              <a:t>Ocean diversity</a:t>
            </a:r>
            <a:endParaRPr lang="en-US"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573188" cy="323165"/>
          </a:xfrm>
          <a:prstGeom prst="rect">
            <a:avLst/>
          </a:prstGeom>
        </p:spPr>
        <p:txBody>
          <a:bodyPr wrap="none">
            <a:spAutoFit/>
          </a:bodyPr>
          <a:lstStyle/>
          <a:p>
            <a:pPr defTabSz="685800">
              <a:buClrTx/>
            </a:pPr>
            <a:r>
              <a:rPr lang="en-US" sz="1350" b="1" kern="1200">
                <a:solidFill>
                  <a:srgbClr val="005FAA"/>
                </a:solidFill>
                <a:latin typeface="Poppins SemiBold" pitchFamily="2" charset="77"/>
                <a:ea typeface="+mn-ea"/>
                <a:cs typeface="Poppins SemiBold" pitchFamily="2" charset="77"/>
              </a:rPr>
              <a:t>Recreational</a:t>
            </a:r>
            <a:r>
              <a:rPr lang="en-US" sz="1500" kern="1200">
                <a:solidFill>
                  <a:srgbClr val="005FAA"/>
                </a:solidFill>
                <a:latin typeface="Poppins Light" pitchFamily="2" charset="77"/>
                <a:ea typeface="+mn-ea"/>
                <a:cs typeface="Poppins Light" pitchFamily="2" charset="77"/>
              </a:rPr>
              <a:t> space</a:t>
            </a: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Resources</a:t>
            </a:r>
            <a:r>
              <a:rPr lang="en-US" sz="1350" kern="1200">
                <a:solidFill>
                  <a:srgbClr val="005FAA"/>
                </a:solidFill>
                <a:latin typeface="Poppins Light" pitchFamily="2" charset="77"/>
                <a:ea typeface="+mn-ea"/>
                <a:cs typeface="Poppins Light" pitchFamily="2" charset="77"/>
              </a:rPr>
              <a:t> (e.g. medicine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Bio-geo-chemical</a:t>
            </a:r>
            <a:r>
              <a:rPr lang="en-US" sz="1350" kern="1200">
                <a:solidFill>
                  <a:srgbClr val="005FAA"/>
                </a:solidFill>
                <a:latin typeface="Poppins Light" pitchFamily="2" charset="77"/>
                <a:ea typeface="+mn-ea"/>
                <a:cs typeface="Poppins Light" pitchFamily="2" charset="77"/>
              </a:rPr>
              <a:t> planetary processes </a:t>
            </a: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AQUATIC ANIMALS</a:t>
            </a:r>
            <a:endParaRPr b="1">
              <a:solidFill>
                <a:srgbClr val="1E3566"/>
              </a:solidFill>
              <a:latin typeface="Montserrat"/>
              <a:ea typeface="Montserrat"/>
              <a:cs typeface="Montserrat"/>
              <a:sym typeface="Montserrat"/>
            </a:endParaRPr>
          </a:p>
        </p:txBody>
      </p:sp>
      <p:sp>
        <p:nvSpPr>
          <p:cNvPr id="102" name="Google Shape;102;p17"/>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Global food security</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Billions of dollars per year in socioeconomic benefits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Structure healthy ecosystems and their resilience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Biological Essential Ocean Variables (GOOS)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Are culturally and globally significant</a:t>
            </a:r>
            <a:endParaRPr sz="1400">
              <a:solidFill>
                <a:schemeClr val="dk1"/>
              </a:solidFill>
              <a:highlight>
                <a:srgbClr val="FFFFFF"/>
              </a:highlight>
              <a:latin typeface="Lato Light"/>
              <a:ea typeface="Lato Light"/>
              <a:cs typeface="Lato Light"/>
              <a:sym typeface="Lato Light"/>
            </a:endParaRP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50</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6" name="Google Shape;106;p17"/>
          <p:cNvPicPr preferRelativeResize="0"/>
          <p:nvPr/>
        </p:nvPicPr>
        <p:blipFill rotWithShape="1">
          <a:blip r:embed="rId4">
            <a:alphaModFix/>
          </a:blip>
          <a:srcRect l="14001" r="14009"/>
          <a:stretch/>
        </p:blipFill>
        <p:spPr>
          <a:xfrm>
            <a:off x="4572000" y="0"/>
            <a:ext cx="4572000" cy="4763146"/>
          </a:xfrm>
          <a:prstGeom prst="rect">
            <a:avLst/>
          </a:prstGeom>
          <a:noFill/>
          <a:ln>
            <a:noFill/>
          </a:ln>
        </p:spPr>
      </p:pic>
      <p:sp>
        <p:nvSpPr>
          <p:cNvPr id="107" name="Google Shape;107;p17"/>
          <p:cNvSpPr txBox="1"/>
          <p:nvPr/>
        </p:nvSpPr>
        <p:spPr>
          <a:xfrm>
            <a:off x="327000" y="1074975"/>
            <a:ext cx="41724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highlight>
                  <a:schemeClr val="lt1"/>
                </a:highlight>
                <a:latin typeface="Raleway"/>
                <a:ea typeface="Raleway"/>
                <a:cs typeface="Raleway"/>
                <a:sym typeface="Raleway"/>
              </a:rPr>
              <a:t>Highly valued aquatic resources in a rapidly changing environment</a:t>
            </a:r>
            <a:endParaRPr b="1"/>
          </a:p>
        </p:txBody>
      </p:sp>
      <p:pic>
        <p:nvPicPr>
          <p:cNvPr id="108" name="Google Shape;108;p17"/>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8768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TAG TECHNOLOGY</a:t>
            </a:r>
            <a:endParaRPr b="1">
              <a:solidFill>
                <a:srgbClr val="1E3566"/>
              </a:solidFill>
              <a:latin typeface="Montserrat"/>
              <a:ea typeface="Montserrat"/>
              <a:cs typeface="Montserrat"/>
              <a:sym typeface="Montserrat"/>
            </a:endParaRPr>
          </a:p>
        </p:txBody>
      </p:sp>
      <p:sp>
        <p:nvSpPr>
          <p:cNvPr id="114" name="Google Shape;114;p18"/>
          <p:cNvSpPr txBox="1">
            <a:spLocks noGrp="1"/>
          </p:cNvSpPr>
          <p:nvPr>
            <p:ph type="body" idx="1"/>
          </p:nvPr>
        </p:nvSpPr>
        <p:spPr>
          <a:xfrm>
            <a:off x="4924400" y="1946725"/>
            <a:ext cx="4095600" cy="24696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400">
                <a:solidFill>
                  <a:srgbClr val="606569"/>
                </a:solidFill>
                <a:highlight>
                  <a:srgbClr val="FFFFFF"/>
                </a:highlight>
                <a:latin typeface="Lato Light"/>
                <a:ea typeface="Lato Light"/>
                <a:cs typeface="Lato Light"/>
                <a:sym typeface="Lato Light"/>
              </a:rPr>
              <a:t>New tags have advanced the concept of mobile tracking to include large aquatic animals capable of documenting interactions with their surroundings, including environmental conditions and other tagged animals.</a:t>
            </a:r>
            <a:endParaRPr sz="1400">
              <a:solidFill>
                <a:schemeClr val="dk1"/>
              </a:solidFill>
              <a:latin typeface="Lato Light"/>
              <a:ea typeface="Lato Light"/>
              <a:cs typeface="Lato Light"/>
              <a:sym typeface="Lato Light"/>
            </a:endParaRPr>
          </a:p>
        </p:txBody>
      </p:sp>
      <p:sp>
        <p:nvSpPr>
          <p:cNvPr id="115" name="Google Shape;11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51</a:t>
            </a:fld>
            <a:endParaRPr b="1">
              <a:solidFill>
                <a:srgbClr val="FFFFFF"/>
              </a:solidFill>
              <a:latin typeface="Raleway"/>
              <a:ea typeface="Raleway"/>
              <a:cs typeface="Raleway"/>
              <a:sym typeface="Raleway"/>
            </a:endParaRPr>
          </a:p>
        </p:txBody>
      </p:sp>
      <p:sp>
        <p:nvSpPr>
          <p:cNvPr id="117" name="Google Shape;117;p1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18" name="Google Shape;118;p18"/>
          <p:cNvSpPr txBox="1"/>
          <p:nvPr/>
        </p:nvSpPr>
        <p:spPr>
          <a:xfrm>
            <a:off x="4892100" y="1074975"/>
            <a:ext cx="37248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300" b="1">
                <a:solidFill>
                  <a:srgbClr val="1FA8B7"/>
                </a:solidFill>
                <a:highlight>
                  <a:schemeClr val="lt1"/>
                </a:highlight>
                <a:latin typeface="Raleway"/>
                <a:ea typeface="Raleway"/>
                <a:cs typeface="Raleway"/>
                <a:sym typeface="Raleway"/>
              </a:rPr>
              <a:t>Acoustic tags, satellite tags and data loggers</a:t>
            </a:r>
            <a:endParaRPr sz="1300" b="1"/>
          </a:p>
        </p:txBody>
      </p:sp>
      <p:pic>
        <p:nvPicPr>
          <p:cNvPr id="119" name="Google Shape;119;p18"/>
          <p:cNvPicPr preferRelativeResize="0"/>
          <p:nvPr/>
        </p:nvPicPr>
        <p:blipFill rotWithShape="1">
          <a:blip r:embed="rId4">
            <a:alphaModFix/>
          </a:blip>
          <a:srcRect l="18007" r="18000"/>
          <a:stretch/>
        </p:blipFill>
        <p:spPr>
          <a:xfrm>
            <a:off x="0" y="0"/>
            <a:ext cx="4572000" cy="4763148"/>
          </a:xfrm>
          <a:prstGeom prst="rect">
            <a:avLst/>
          </a:prstGeom>
          <a:noFill/>
          <a:ln>
            <a:noFill/>
          </a:ln>
        </p:spPr>
      </p:pic>
      <p:pic>
        <p:nvPicPr>
          <p:cNvPr id="120" name="Google Shape;120;p18"/>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72050" y="445024"/>
            <a:ext cx="8131800" cy="733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Montserrat"/>
                <a:ea typeface="Montserrat"/>
                <a:cs typeface="Montserrat"/>
                <a:sym typeface="Montserrat"/>
              </a:rPr>
              <a:t>HOW TRACKING WORKS</a:t>
            </a:r>
            <a:endParaRPr dirty="0">
              <a:solidFill>
                <a:srgbClr val="FFFFFF"/>
              </a:solidFill>
              <a:latin typeface="Montserrat"/>
              <a:ea typeface="Montserrat"/>
              <a:cs typeface="Montserrat"/>
              <a:sym typeface="Montserrat"/>
            </a:endParaRPr>
          </a:p>
        </p:txBody>
      </p:sp>
      <p:sp>
        <p:nvSpPr>
          <p:cNvPr id="126" name="Google Shape;126;p1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9"/>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52</a:t>
            </a:fld>
            <a:endParaRPr b="1">
              <a:solidFill>
                <a:schemeClr val="lt1"/>
              </a:solidFill>
              <a:latin typeface="Raleway"/>
              <a:ea typeface="Raleway"/>
              <a:cs typeface="Raleway"/>
              <a:sym typeface="Raleway"/>
            </a:endParaRPr>
          </a:p>
        </p:txBody>
      </p:sp>
      <p:sp>
        <p:nvSpPr>
          <p:cNvPr id="128" name="Google Shape;128;p1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29" name="Google Shape;129;p19"/>
          <p:cNvSpPr txBox="1">
            <a:spLocks noGrp="1"/>
          </p:cNvSpPr>
          <p:nvPr>
            <p:ph type="body" idx="1"/>
          </p:nvPr>
        </p:nvSpPr>
        <p:spPr>
          <a:xfrm>
            <a:off x="355200" y="1692575"/>
            <a:ext cx="4030500" cy="2623786"/>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Acoustic tags are small transmitters that allow researchers to track aquatic animals underwater.</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Larger animals can carry </a:t>
            </a:r>
            <a:r>
              <a:rPr lang="en" sz="1200" dirty="0" err="1">
                <a:solidFill>
                  <a:srgbClr val="FFFFFF"/>
                </a:solidFill>
                <a:latin typeface="Lato Light"/>
                <a:ea typeface="Lato Light"/>
                <a:cs typeface="Lato Light"/>
                <a:sym typeface="Lato Light"/>
              </a:rPr>
              <a:t>Vemco</a:t>
            </a:r>
            <a:r>
              <a:rPr lang="en" sz="1200" dirty="0">
                <a:solidFill>
                  <a:srgbClr val="FFFFFF"/>
                </a:solidFill>
                <a:latin typeface="Lato Light"/>
                <a:ea typeface="Lato Light"/>
                <a:cs typeface="Lato Light"/>
                <a:sym typeface="Lato Light"/>
              </a:rPr>
              <a:t> Mobile Transceivers (VMTs), which act as both transmitters and receivers. </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Wave Gliders float on the ocean’s surface. They are emission free, propelled by wave energy and solar powered.</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Slocum Gliders dive up and down collecting information underneath the waves. </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Acoustic receivers capture animal movement data.</a:t>
            </a:r>
            <a:endParaRPr sz="1200" dirty="0">
              <a:solidFill>
                <a:srgbClr val="FFFFFF"/>
              </a:solidFill>
              <a:latin typeface="Lato Light"/>
              <a:ea typeface="Lato Light"/>
              <a:cs typeface="Lato Light"/>
              <a:sym typeface="Lato Light"/>
            </a:endParaRPr>
          </a:p>
        </p:txBody>
      </p:sp>
      <p:pic>
        <p:nvPicPr>
          <p:cNvPr id="130" name="Google Shape;130;p1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131" name="Google Shape;131;p19"/>
          <p:cNvPicPr preferRelativeResize="0"/>
          <p:nvPr/>
        </p:nvPicPr>
        <p:blipFill>
          <a:blip r:embed="rId5">
            <a:alphaModFix/>
          </a:blip>
          <a:stretch>
            <a:fillRect/>
          </a:stretch>
        </p:blipFill>
        <p:spPr>
          <a:xfrm>
            <a:off x="4575200" y="-237804"/>
            <a:ext cx="4140001" cy="5381302"/>
          </a:xfrm>
          <a:prstGeom prst="rect">
            <a:avLst/>
          </a:prstGeom>
          <a:noFill/>
          <a:ln>
            <a:noFill/>
          </a:ln>
        </p:spPr>
      </p:pic>
      <p:sp>
        <p:nvSpPr>
          <p:cNvPr id="4" name="TextBox 3">
            <a:extLst>
              <a:ext uri="{FF2B5EF4-FFF2-40B4-BE49-F238E27FC236}">
                <a16:creationId xmlns:a16="http://schemas.microsoft.com/office/drawing/2014/main" id="{BAF1E4BE-45F7-8A40-A97B-E4C94648DF20}"/>
              </a:ext>
            </a:extLst>
          </p:cNvPr>
          <p:cNvSpPr txBox="1"/>
          <p:nvPr/>
        </p:nvSpPr>
        <p:spPr>
          <a:xfrm>
            <a:off x="4128940" y="103695"/>
            <a:ext cx="184731" cy="307777"/>
          </a:xfrm>
          <a:prstGeom prst="rect">
            <a:avLst/>
          </a:prstGeom>
          <a:noFill/>
        </p:spPr>
        <p:txBody>
          <a:bodyPr wrap="none" rtlCol="0">
            <a:spAutoFit/>
          </a:bodyPr>
          <a:lstStyle/>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ACOUSTIC RECEIVER MOORINGS</a:t>
            </a:r>
            <a:endParaRPr b="1">
              <a:solidFill>
                <a:srgbClr val="1E3566"/>
              </a:solidFill>
              <a:latin typeface="Montserrat"/>
              <a:ea typeface="Montserrat"/>
              <a:cs typeface="Montserrat"/>
              <a:sym typeface="Montserrat"/>
            </a:endParaRPr>
          </a:p>
        </p:txBody>
      </p:sp>
      <p:sp>
        <p:nvSpPr>
          <p:cNvPr id="137" name="Google Shape;137;p20"/>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Recovery timelines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Rollovers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Offloads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Bluetooth</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Acoustic</a:t>
            </a:r>
            <a:endParaRPr sz="1400">
              <a:solidFill>
                <a:schemeClr val="dk1"/>
              </a:solidFill>
              <a:highlight>
                <a:srgbClr val="FFFFFF"/>
              </a:highlight>
              <a:latin typeface="Lato Light"/>
              <a:ea typeface="Lato Light"/>
              <a:cs typeface="Lato Light"/>
              <a:sym typeface="Lato Light"/>
            </a:endParaRPr>
          </a:p>
        </p:txBody>
      </p:sp>
      <p:sp>
        <p:nvSpPr>
          <p:cNvPr id="138" name="Google Shape;138;p2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0"/>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53</a:t>
            </a:fld>
            <a:endParaRPr b="1">
              <a:solidFill>
                <a:srgbClr val="FFFFFF"/>
              </a:solidFill>
              <a:latin typeface="Raleway"/>
              <a:ea typeface="Raleway"/>
              <a:cs typeface="Raleway"/>
              <a:sym typeface="Raleway"/>
            </a:endParaRPr>
          </a:p>
        </p:txBody>
      </p:sp>
      <p:sp>
        <p:nvSpPr>
          <p:cNvPr id="140" name="Google Shape;140;p2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42" name="Google Shape;142;p20"/>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 name="Picture 2" descr="A picture containing outdoor, sky, sport, swimming&#10;&#10;Description generated with very high confidence">
            <a:extLst>
              <a:ext uri="{FF2B5EF4-FFF2-40B4-BE49-F238E27FC236}">
                <a16:creationId xmlns:a16="http://schemas.microsoft.com/office/drawing/2014/main" id="{54779658-3CCD-433D-8018-D5467BFCF5EB}"/>
              </a:ext>
            </a:extLst>
          </p:cNvPr>
          <p:cNvPicPr>
            <a:picLocks noChangeAspect="1"/>
          </p:cNvPicPr>
          <p:nvPr/>
        </p:nvPicPr>
        <p:blipFill rotWithShape="1">
          <a:blip r:embed="rId5"/>
          <a:srcRect t="16244" b="10978"/>
          <a:stretch/>
        </p:blipFill>
        <p:spPr>
          <a:xfrm>
            <a:off x="4833601" y="1"/>
            <a:ext cx="4338669" cy="47631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48768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GLIDERS</a:t>
            </a:r>
            <a:endParaRPr b="1">
              <a:solidFill>
                <a:srgbClr val="1E3566"/>
              </a:solidFill>
              <a:latin typeface="Montserrat"/>
              <a:ea typeface="Montserrat"/>
              <a:cs typeface="Montserrat"/>
              <a:sym typeface="Montserrat"/>
            </a:endParaRPr>
          </a:p>
        </p:txBody>
      </p:sp>
      <p:sp>
        <p:nvSpPr>
          <p:cNvPr id="148" name="Google Shape;148;p21"/>
          <p:cNvSpPr txBox="1">
            <a:spLocks noGrp="1"/>
          </p:cNvSpPr>
          <p:nvPr>
            <p:ph type="body" idx="1"/>
          </p:nvPr>
        </p:nvSpPr>
        <p:spPr>
          <a:xfrm>
            <a:off x="4800600" y="1794325"/>
            <a:ext cx="4095600" cy="2469600"/>
          </a:xfrm>
          <a:prstGeom prst="rect">
            <a:avLst/>
          </a:prstGeom>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Emission-free, cost-effective, and autonomous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Remotely offloads fixed tracking stations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Provides oceanographic context and equipment to track animals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Doesn’t get sea sick!</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Wave glider: wave driven, powered by solar energy</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Slocum glider: buoyancy driven, powered by lithium battery</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More than____ km travelled since…</a:t>
            </a:r>
            <a:endParaRPr sz="1200" dirty="0">
              <a:solidFill>
                <a:schemeClr val="dk1"/>
              </a:solidFill>
              <a:latin typeface="Lato Light"/>
              <a:ea typeface="Lato Light"/>
              <a:cs typeface="Lato Light"/>
              <a:sym typeface="Lato Light"/>
            </a:endParaRPr>
          </a:p>
        </p:txBody>
      </p:sp>
      <p:sp>
        <p:nvSpPr>
          <p:cNvPr id="149" name="Google Shape;149;p2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54</a:t>
            </a:fld>
            <a:endParaRPr b="1">
              <a:solidFill>
                <a:srgbClr val="FFFFFF"/>
              </a:solidFill>
              <a:latin typeface="Raleway"/>
              <a:ea typeface="Raleway"/>
              <a:cs typeface="Raleway"/>
              <a:sym typeface="Raleway"/>
            </a:endParaRPr>
          </a:p>
        </p:txBody>
      </p:sp>
      <p:sp>
        <p:nvSpPr>
          <p:cNvPr id="151" name="Google Shape;151;p2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52" name="Google Shape;152;p21"/>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highlight>
                  <a:schemeClr val="lt1"/>
                </a:highlight>
                <a:latin typeface="Raleway"/>
                <a:ea typeface="Raleway"/>
                <a:cs typeface="Raleway"/>
                <a:sym typeface="Raleway"/>
              </a:rPr>
              <a:t>Changing the way we study the ocean</a:t>
            </a:r>
            <a:endParaRPr b="1"/>
          </a:p>
        </p:txBody>
      </p:sp>
      <p:pic>
        <p:nvPicPr>
          <p:cNvPr id="153" name="Google Shape;153;p21"/>
          <p:cNvPicPr preferRelativeResize="0"/>
          <p:nvPr/>
        </p:nvPicPr>
        <p:blipFill rotWithShape="1">
          <a:blip r:embed="rId4">
            <a:alphaModFix/>
          </a:blip>
          <a:srcRect l="17869" r="17875"/>
          <a:stretch/>
        </p:blipFill>
        <p:spPr>
          <a:xfrm>
            <a:off x="0" y="0"/>
            <a:ext cx="4572000" cy="4763143"/>
          </a:xfrm>
          <a:prstGeom prst="rect">
            <a:avLst/>
          </a:prstGeom>
          <a:noFill/>
          <a:ln>
            <a:noFill/>
          </a:ln>
        </p:spPr>
      </p:pic>
      <p:pic>
        <p:nvPicPr>
          <p:cNvPr id="154" name="Google Shape;154;p21"/>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ROV: REMOTELY OPERATED VEHICLE</a:t>
            </a:r>
            <a:endParaRPr b="1">
              <a:solidFill>
                <a:srgbClr val="1E3566"/>
              </a:solidFill>
              <a:latin typeface="Montserrat"/>
              <a:ea typeface="Montserrat"/>
              <a:cs typeface="Montserrat"/>
              <a:sym typeface="Montserrat"/>
            </a:endParaRPr>
          </a:p>
        </p:txBody>
      </p:sp>
      <p:sp>
        <p:nvSpPr>
          <p:cNvPr id="160" name="Google Shape;160;p22"/>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Saab Seaeye Falcon</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Depth Rating up to 300 metres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Alternative recovery method</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Film footage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Other projects</a:t>
            </a:r>
            <a:endParaRPr sz="14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p:txBody>
      </p:sp>
      <p:sp>
        <p:nvSpPr>
          <p:cNvPr id="161" name="Google Shape;161;p2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22"/>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55</a:t>
            </a:fld>
            <a:endParaRPr b="1">
              <a:solidFill>
                <a:srgbClr val="FFFFFF"/>
              </a:solidFill>
              <a:latin typeface="Raleway"/>
              <a:ea typeface="Raleway"/>
              <a:cs typeface="Raleway"/>
              <a:sym typeface="Raleway"/>
            </a:endParaRPr>
          </a:p>
        </p:txBody>
      </p:sp>
      <p:sp>
        <p:nvSpPr>
          <p:cNvPr id="163" name="Google Shape;163;p2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64" name="Google Shape;164;p22"/>
          <p:cNvPicPr preferRelativeResize="0"/>
          <p:nvPr/>
        </p:nvPicPr>
        <p:blipFill rotWithShape="1">
          <a:blip r:embed="rId4">
            <a:alphaModFix/>
          </a:blip>
          <a:srcRect l="14001" r="14009"/>
          <a:stretch/>
        </p:blipFill>
        <p:spPr>
          <a:xfrm>
            <a:off x="4572000" y="0"/>
            <a:ext cx="4571996" cy="4763148"/>
          </a:xfrm>
          <a:prstGeom prst="rect">
            <a:avLst/>
          </a:prstGeom>
          <a:noFill/>
          <a:ln>
            <a:noFill/>
          </a:ln>
        </p:spPr>
      </p:pic>
      <p:pic>
        <p:nvPicPr>
          <p:cNvPr id="165" name="Google Shape;165;p22"/>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TRACK, CONNECT, TRANSFORM</a:t>
            </a:r>
            <a:endParaRPr>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56</a:t>
            </a:fld>
            <a:endParaRPr b="1">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6775" y="1074975"/>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FFFFFF"/>
                </a:solidFill>
                <a:latin typeface="Raleway"/>
                <a:ea typeface="Raleway"/>
                <a:cs typeface="Raleway"/>
                <a:sym typeface="Raleway"/>
              </a:rPr>
              <a:t>Together, OTN and its collaborators are tracking oceans, connecting people and transforming knowledge</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2006750"/>
            <a:ext cx="1767852" cy="1318956"/>
          </a:xfrm>
          <a:prstGeom prst="rect">
            <a:avLst/>
          </a:prstGeom>
          <a:noFill/>
          <a:ln>
            <a:noFill/>
          </a:ln>
        </p:spPr>
      </p:pic>
      <p:sp>
        <p:nvSpPr>
          <p:cNvPr id="177" name="Google Shape;177;p23"/>
          <p:cNvSpPr/>
          <p:nvPr/>
        </p:nvSpPr>
        <p:spPr>
          <a:xfrm>
            <a:off x="13924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1"/>
          </p:nvPr>
        </p:nvSpPr>
        <p:spPr>
          <a:xfrm>
            <a:off x="1451525" y="3373250"/>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1E3566"/>
                </a:solidFill>
                <a:latin typeface="Montserrat"/>
                <a:ea typeface="Montserrat"/>
                <a:cs typeface="Montserrat"/>
                <a:sym typeface="Montserrat"/>
              </a:rPr>
              <a:t>TRACK</a:t>
            </a:r>
            <a:r>
              <a:rPr lang="en" sz="1000">
                <a:solidFill>
                  <a:srgbClr val="000000"/>
                </a:solidFill>
                <a:latin typeface="Lato Light"/>
                <a:ea typeface="Lato Light"/>
                <a:cs typeface="Lato Light"/>
                <a:sym typeface="Lato Light"/>
              </a:rPr>
              <a:t> </a:t>
            </a:r>
            <a:br>
              <a:rPr lang="en" sz="1000">
                <a:solidFill>
                  <a:srgbClr val="000000"/>
                </a:solidFill>
                <a:latin typeface="Lato Light"/>
                <a:ea typeface="Lato Light"/>
                <a:cs typeface="Lato Light"/>
                <a:sym typeface="Lato Light"/>
              </a:rPr>
            </a:br>
            <a:r>
              <a:rPr lang="en" sz="800">
                <a:solidFill>
                  <a:srgbClr val="000000"/>
                </a:solidFill>
                <a:latin typeface="Lato Light"/>
                <a:ea typeface="Lato Light"/>
                <a:cs typeface="Lato Light"/>
                <a:sym typeface="Lato Light"/>
              </a:rPr>
              <a:t>Using electronic tags to track more than 225 keystone, commercially important and endangered species.</a:t>
            </a:r>
            <a:endParaRPr sz="800">
              <a:solidFill>
                <a:srgbClr val="000000"/>
              </a:solidFill>
              <a:latin typeface="Lato Light"/>
              <a:ea typeface="Lato Light"/>
              <a:cs typeface="Lato Light"/>
              <a:sym typeface="Lato Light"/>
            </a:endParaRPr>
          </a:p>
        </p:txBody>
      </p:sp>
      <p:sp>
        <p:nvSpPr>
          <p:cNvPr id="179" name="Google Shape;179;p23"/>
          <p:cNvSpPr/>
          <p:nvPr/>
        </p:nvSpPr>
        <p:spPr>
          <a:xfrm>
            <a:off x="3688050"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9835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3732425" y="3373250"/>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Connecting infrastructure, communities, resources, researchers, policy-makers, industry, and other stakeholders at local and global scales</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373250"/>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TRANSFORM</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Transforming our understanding of the oceans by developing global data standards and a paradigm of collaborative research and management.</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2006750"/>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2006750"/>
            <a:ext cx="1767851" cy="131895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88"/>
        <p:cNvGrpSpPr/>
        <p:nvPr/>
      </p:nvGrpSpPr>
      <p:grpSpPr>
        <a:xfrm>
          <a:off x="0" y="0"/>
          <a:ext cx="0" cy="0"/>
          <a:chOff x="0" y="0"/>
          <a:chExt cx="0" cy="0"/>
        </a:xfrm>
      </p:grpSpPr>
      <p:pic>
        <p:nvPicPr>
          <p:cNvPr id="189" name="Google Shape;189;p24"/>
          <p:cNvPicPr preferRelativeResize="0"/>
          <p:nvPr/>
        </p:nvPicPr>
        <p:blipFill rotWithShape="1">
          <a:blip r:embed="rId4">
            <a:alphaModFix/>
          </a:blip>
          <a:srcRect l="3349" r="3340"/>
          <a:stretch/>
        </p:blipFill>
        <p:spPr>
          <a:xfrm>
            <a:off x="0" y="0"/>
            <a:ext cx="6648650" cy="4719671"/>
          </a:xfrm>
          <a:prstGeom prst="rect">
            <a:avLst/>
          </a:prstGeom>
          <a:noFill/>
          <a:ln>
            <a:noFill/>
          </a:ln>
        </p:spPr>
      </p:pic>
      <p:sp>
        <p:nvSpPr>
          <p:cNvPr id="190" name="Google Shape;190;p24"/>
          <p:cNvSpPr txBox="1">
            <a:spLocks noGrp="1"/>
          </p:cNvSpPr>
          <p:nvPr>
            <p:ph type="title"/>
          </p:nvPr>
        </p:nvSpPr>
        <p:spPr>
          <a:xfrm>
            <a:off x="477000" y="445025"/>
            <a:ext cx="172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TRACK</a:t>
            </a:r>
            <a:endParaRPr>
              <a:solidFill>
                <a:schemeClr val="lt1"/>
              </a:solidFill>
              <a:latin typeface="Montserrat"/>
              <a:ea typeface="Montserrat"/>
              <a:cs typeface="Montserrat"/>
              <a:sym typeface="Montserrat"/>
            </a:endParaRPr>
          </a:p>
        </p:txBody>
      </p:sp>
      <p:sp>
        <p:nvSpPr>
          <p:cNvPr id="191" name="Google Shape;191;p24"/>
          <p:cNvSpPr txBox="1">
            <a:spLocks noGrp="1"/>
          </p:cNvSpPr>
          <p:nvPr>
            <p:ph type="body" idx="1"/>
          </p:nvPr>
        </p:nvSpPr>
        <p:spPr>
          <a:xfrm>
            <a:off x="6696275" y="964575"/>
            <a:ext cx="21906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American eels are one of the most endangered fishes in North America</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Their story begins and (usually) ends in the Sargasso Sea</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Migrate to inland waters for 10 to 25 years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Return to Sargasso Sea to spawn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Journey first tracked by OTN researchers; revealed two-phase migration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Understanding routes and migration cues will help with conservation planning</a:t>
            </a:r>
            <a:endParaRPr sz="1000">
              <a:solidFill>
                <a:schemeClr val="dk1"/>
              </a:solidFill>
              <a:highlight>
                <a:srgbClr val="FFFFFF"/>
              </a:highlight>
              <a:latin typeface="Lato Light"/>
              <a:ea typeface="Lato Light"/>
              <a:cs typeface="Lato Light"/>
              <a:sym typeface="Lato Light"/>
            </a:endParaRPr>
          </a:p>
        </p:txBody>
      </p:sp>
      <p:sp>
        <p:nvSpPr>
          <p:cNvPr id="192" name="Google Shape;192;p2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57</a:t>
            </a:fld>
            <a:endParaRPr b="1">
              <a:solidFill>
                <a:schemeClr val="lt1"/>
              </a:solidFill>
              <a:latin typeface="Raleway"/>
              <a:ea typeface="Raleway"/>
              <a:cs typeface="Raleway"/>
              <a:sym typeface="Raleway"/>
            </a:endParaRPr>
          </a:p>
        </p:txBody>
      </p:sp>
      <p:sp>
        <p:nvSpPr>
          <p:cNvPr id="194" name="Google Shape;194;p2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95" name="Google Shape;195;p24"/>
          <p:cNvSpPr txBox="1"/>
          <p:nvPr/>
        </p:nvSpPr>
        <p:spPr>
          <a:xfrm>
            <a:off x="6858200" y="279425"/>
            <a:ext cx="22671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Mysterious migrations of American eels</a:t>
            </a:r>
            <a:endParaRPr b="1">
              <a:solidFill>
                <a:srgbClr val="1FA8B7"/>
              </a:solidFill>
            </a:endParaRPr>
          </a:p>
        </p:txBody>
      </p:sp>
      <p:pic>
        <p:nvPicPr>
          <p:cNvPr id="196" name="Google Shape;196;p24"/>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00"/>
        <p:cNvGrpSpPr/>
        <p:nvPr/>
      </p:nvGrpSpPr>
      <p:grpSpPr>
        <a:xfrm>
          <a:off x="0" y="0"/>
          <a:ext cx="0" cy="0"/>
          <a:chOff x="0" y="0"/>
          <a:chExt cx="0" cy="0"/>
        </a:xfrm>
      </p:grpSpPr>
      <p:pic>
        <p:nvPicPr>
          <p:cNvPr id="201" name="Google Shape;201;p25"/>
          <p:cNvPicPr preferRelativeResize="0"/>
          <p:nvPr/>
        </p:nvPicPr>
        <p:blipFill rotWithShape="1">
          <a:blip r:embed="rId4">
            <a:alphaModFix/>
          </a:blip>
          <a:srcRect l="3051" r="3060"/>
          <a:stretch/>
        </p:blipFill>
        <p:spPr>
          <a:xfrm>
            <a:off x="-1" y="0"/>
            <a:ext cx="6696275" cy="4763150"/>
          </a:xfrm>
          <a:prstGeom prst="rect">
            <a:avLst/>
          </a:prstGeom>
          <a:noFill/>
          <a:ln>
            <a:noFill/>
          </a:ln>
        </p:spPr>
      </p:pic>
      <p:sp>
        <p:nvSpPr>
          <p:cNvPr id="202" name="Google Shape;202;p25"/>
          <p:cNvSpPr txBox="1">
            <a:spLocks noGrp="1"/>
          </p:cNvSpPr>
          <p:nvPr>
            <p:ph type="title"/>
          </p:nvPr>
        </p:nvSpPr>
        <p:spPr>
          <a:xfrm>
            <a:off x="477000" y="445025"/>
            <a:ext cx="281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E3566"/>
                </a:solidFill>
                <a:latin typeface="Montserrat"/>
                <a:ea typeface="Montserrat"/>
                <a:cs typeface="Montserrat"/>
                <a:sym typeface="Montserrat"/>
              </a:rPr>
              <a:t>CONNECT</a:t>
            </a:r>
            <a:endParaRPr>
              <a:solidFill>
                <a:srgbClr val="1E3566"/>
              </a:solidFill>
              <a:latin typeface="Montserrat"/>
              <a:ea typeface="Montserrat"/>
              <a:cs typeface="Montserrat"/>
              <a:sym typeface="Montserrat"/>
            </a:endParaRPr>
          </a:p>
        </p:txBody>
      </p:sp>
      <p:sp>
        <p:nvSpPr>
          <p:cNvPr id="203" name="Google Shape;203;p25"/>
          <p:cNvSpPr txBox="1">
            <a:spLocks noGrp="1"/>
          </p:cNvSpPr>
          <p:nvPr>
            <p:ph type="body" idx="1"/>
          </p:nvPr>
        </p:nvSpPr>
        <p:spPr>
          <a:xfrm>
            <a:off x="6696275" y="1327388"/>
            <a:ext cx="23718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Gliders listen for baleen whale calls off the Scotian Shelf and Gulf of St. Lawrence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Capture the abundance of whale prey: zooplankton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Partnership with Canadian Wildlife Federation &amp; MEOPAR (WHaLE)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Understand migration routes and habitat use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Scientific basis to establish policy and protected habitats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Reduce accidental ship strikes and fishing gear entanglements</a:t>
            </a:r>
            <a:endParaRPr sz="1000">
              <a:solidFill>
                <a:schemeClr val="dk1"/>
              </a:solidFill>
              <a:highlight>
                <a:srgbClr val="FFFFFF"/>
              </a:highlight>
              <a:latin typeface="Lato Light"/>
              <a:ea typeface="Lato Light"/>
              <a:cs typeface="Lato Light"/>
              <a:sym typeface="Lato Light"/>
            </a:endParaRPr>
          </a:p>
        </p:txBody>
      </p:sp>
      <p:sp>
        <p:nvSpPr>
          <p:cNvPr id="204" name="Google Shape;204;p2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58</a:t>
            </a:fld>
            <a:endParaRPr b="1">
              <a:solidFill>
                <a:schemeClr val="lt1"/>
              </a:solidFill>
              <a:latin typeface="Raleway"/>
              <a:ea typeface="Raleway"/>
              <a:cs typeface="Raleway"/>
              <a:sym typeface="Raleway"/>
            </a:endParaRPr>
          </a:p>
        </p:txBody>
      </p:sp>
      <p:sp>
        <p:nvSpPr>
          <p:cNvPr id="206" name="Google Shape;206;p2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207" name="Google Shape;207;p25"/>
          <p:cNvSpPr txBox="1"/>
          <p:nvPr/>
        </p:nvSpPr>
        <p:spPr>
          <a:xfrm>
            <a:off x="6858200" y="279425"/>
            <a:ext cx="22671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Underwater robots tracking right whales and their prey</a:t>
            </a:r>
            <a:endParaRPr b="1">
              <a:solidFill>
                <a:srgbClr val="1FA8B7"/>
              </a:solidFill>
            </a:endParaRPr>
          </a:p>
        </p:txBody>
      </p:sp>
      <p:pic>
        <p:nvPicPr>
          <p:cNvPr id="208" name="Google Shape;208;p25"/>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26"/>
          <p:cNvPicPr preferRelativeResize="0"/>
          <p:nvPr/>
        </p:nvPicPr>
        <p:blipFill rotWithShape="1">
          <a:blip r:embed="rId4">
            <a:alphaModFix/>
          </a:blip>
          <a:srcRect l="7995" t="2464" b="10450"/>
          <a:stretch/>
        </p:blipFill>
        <p:spPr>
          <a:xfrm>
            <a:off x="0" y="0"/>
            <a:ext cx="6696275" cy="4763150"/>
          </a:xfrm>
          <a:prstGeom prst="rect">
            <a:avLst/>
          </a:prstGeom>
          <a:noFill/>
          <a:ln>
            <a:noFill/>
          </a:ln>
        </p:spPr>
      </p:pic>
      <p:sp>
        <p:nvSpPr>
          <p:cNvPr id="214" name="Google Shape;214;p26"/>
          <p:cNvSpPr txBox="1">
            <a:spLocks noGrp="1"/>
          </p:cNvSpPr>
          <p:nvPr>
            <p:ph type="title"/>
          </p:nvPr>
        </p:nvSpPr>
        <p:spPr>
          <a:xfrm>
            <a:off x="477000" y="445025"/>
            <a:ext cx="281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a:ea typeface="Montserrat"/>
                <a:cs typeface="Montserrat"/>
                <a:sym typeface="Montserrat"/>
              </a:rPr>
              <a:t>TRANSFORM</a:t>
            </a:r>
            <a:endParaRPr>
              <a:solidFill>
                <a:srgbClr val="FFFFFF"/>
              </a:solidFill>
              <a:latin typeface="Montserrat"/>
              <a:ea typeface="Montserrat"/>
              <a:cs typeface="Montserrat"/>
              <a:sym typeface="Montserrat"/>
            </a:endParaRPr>
          </a:p>
        </p:txBody>
      </p:sp>
      <p:sp>
        <p:nvSpPr>
          <p:cNvPr id="215" name="Google Shape;215;p26"/>
          <p:cNvSpPr txBox="1">
            <a:spLocks noGrp="1"/>
          </p:cNvSpPr>
          <p:nvPr>
            <p:ph type="body" idx="1"/>
          </p:nvPr>
        </p:nvSpPr>
        <p:spPr>
          <a:xfrm>
            <a:off x="6696275" y="1017713"/>
            <a:ext cx="23718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Most Pacific salmon migrate in to the open ocean only once in their lives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Return to natal spawning grounds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Heavily targeted by fisheries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OTN is generating movement data in partnership with DFO, Indigenous peoples, ENGOs &amp; harvesters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Transforming fisheries management approaches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Boosting conservation of Pacific salmon in B.C.</a:t>
            </a:r>
            <a:endParaRPr sz="1000">
              <a:solidFill>
                <a:schemeClr val="dk1"/>
              </a:solidFill>
              <a:highlight>
                <a:srgbClr val="FFFFFF"/>
              </a:highlight>
              <a:latin typeface="Lato Light"/>
              <a:ea typeface="Lato Light"/>
              <a:cs typeface="Lato Light"/>
              <a:sym typeface="Lato Light"/>
            </a:endParaRPr>
          </a:p>
        </p:txBody>
      </p:sp>
      <p:sp>
        <p:nvSpPr>
          <p:cNvPr id="216" name="Google Shape;216;p2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59</a:t>
            </a:fld>
            <a:endParaRPr b="1">
              <a:solidFill>
                <a:schemeClr val="lt1"/>
              </a:solidFill>
              <a:latin typeface="Raleway"/>
              <a:ea typeface="Raleway"/>
              <a:cs typeface="Raleway"/>
              <a:sym typeface="Raleway"/>
            </a:endParaRPr>
          </a:p>
        </p:txBody>
      </p:sp>
      <p:sp>
        <p:nvSpPr>
          <p:cNvPr id="218" name="Google Shape;218;p2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219" name="Google Shape;219;p26"/>
          <p:cNvSpPr txBox="1"/>
          <p:nvPr/>
        </p:nvSpPr>
        <p:spPr>
          <a:xfrm>
            <a:off x="6858200" y="445025"/>
            <a:ext cx="2267100" cy="4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First Nations Fisheries</a:t>
            </a:r>
            <a:endParaRPr b="1">
              <a:solidFill>
                <a:srgbClr val="1FA8B7"/>
              </a:solidFill>
            </a:endParaRPr>
          </a:p>
        </p:txBody>
      </p:sp>
      <p:pic>
        <p:nvPicPr>
          <p:cNvPr id="220" name="Google Shape;220;p26"/>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313135" y="1735337"/>
            <a:ext cx="2571259"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GB" sz="2400" b="1" dirty="0">
                <a:solidFill>
                  <a:srgbClr val="005FAA"/>
                </a:solidFill>
                <a:latin typeface="Poppins SemiBold"/>
                <a:cs typeface="Poppins SemiBold" pitchFamily="2" charset="77"/>
              </a:rPr>
              <a:t>Sound scientific ocean management and conservation </a:t>
            </a:r>
            <a:endParaRPr lang="en-US" sz="2400" dirty="0">
              <a:solidFill>
                <a:prstClr val="black"/>
              </a:solidFill>
              <a:latin typeface="Calibri Light" panose="020F0302020204030204"/>
              <a:cs typeface="Calibri" panose="020F0502020204030204"/>
            </a:endParaRPr>
          </a:p>
          <a:p>
            <a:pPr defTabSz="685800">
              <a:buClrTx/>
            </a:pPr>
            <a:r>
              <a:rPr lang="en-GB" sz="2400" b="1" dirty="0">
                <a:solidFill>
                  <a:srgbClr val="005FAA"/>
                </a:solidFill>
                <a:latin typeface="Poppins SemiBold"/>
                <a:cs typeface="Poppins SemiBold" pitchFamily="2" charset="77"/>
              </a:rPr>
              <a:t>starts with comprehensive biodiversity and biogeographic data</a:t>
            </a:r>
            <a:endParaRPr lang="en-GB" sz="2400" dirty="0">
              <a:solidFill>
                <a:prstClr val="black"/>
              </a:solidFill>
              <a:latin typeface="Calibri Light" panose="020F0302020204030204"/>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INFORMING POLICY</a:t>
            </a:r>
            <a:endParaRPr b="1">
              <a:solidFill>
                <a:srgbClr val="1E3566"/>
              </a:solidFill>
              <a:latin typeface="Montserrat"/>
              <a:ea typeface="Montserrat"/>
              <a:cs typeface="Montserrat"/>
              <a:sym typeface="Montserrat"/>
            </a:endParaRPr>
          </a:p>
        </p:txBody>
      </p:sp>
      <p:sp>
        <p:nvSpPr>
          <p:cNvPr id="226" name="Google Shape;226;p27"/>
          <p:cNvSpPr txBox="1">
            <a:spLocks noGrp="1"/>
          </p:cNvSpPr>
          <p:nvPr>
            <p:ph type="body" idx="1"/>
          </p:nvPr>
        </p:nvSpPr>
        <p:spPr>
          <a:xfrm>
            <a:off x="162650" y="1222825"/>
            <a:ext cx="4240800" cy="2469600"/>
          </a:xfrm>
          <a:prstGeom prst="rect">
            <a:avLst/>
          </a:prstGeom>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Sustainable management of emerging fisheries</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1960s: Inuit communities developed Greenland halibut fishery in northern Cumberland Sound, N.U.</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Divided from international fishing waters in southern portion of the Sound</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Halibut populations were thought to be distinct </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OTN research showed fish were crossing north and south boundary on a seasonal basis</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Management line has been moved to encompass entire Cumberland Sound</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More sustainable for both the Greenland halibut population and the community</a:t>
            </a:r>
            <a:endParaRPr sz="1200">
              <a:solidFill>
                <a:schemeClr val="dk1"/>
              </a:solidFill>
              <a:latin typeface="Lato Light"/>
              <a:ea typeface="Lato Light"/>
              <a:cs typeface="Lato Light"/>
              <a:sym typeface="Lato Light"/>
            </a:endParaRPr>
          </a:p>
        </p:txBody>
      </p:sp>
      <p:sp>
        <p:nvSpPr>
          <p:cNvPr id="227" name="Google Shape;227;p2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60</a:t>
            </a:fld>
            <a:endParaRPr b="1">
              <a:solidFill>
                <a:srgbClr val="FFFFFF"/>
              </a:solidFill>
              <a:latin typeface="Raleway"/>
              <a:ea typeface="Raleway"/>
              <a:cs typeface="Raleway"/>
              <a:sym typeface="Raleway"/>
            </a:endParaRPr>
          </a:p>
        </p:txBody>
      </p:sp>
      <p:sp>
        <p:nvSpPr>
          <p:cNvPr id="229" name="Google Shape;229;p2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231" name="Google Shape;231;p2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descr="A small boat in a body of water&#10;&#10;Description automatically generated">
            <a:extLst>
              <a:ext uri="{FF2B5EF4-FFF2-40B4-BE49-F238E27FC236}">
                <a16:creationId xmlns:a16="http://schemas.microsoft.com/office/drawing/2014/main" id="{3EDBCCB8-5159-4941-8BC5-D874409FF2B4}"/>
              </a:ext>
            </a:extLst>
          </p:cNvPr>
          <p:cNvPicPr>
            <a:picLocks noChangeAspect="1"/>
          </p:cNvPicPr>
          <p:nvPr/>
        </p:nvPicPr>
        <p:blipFill rotWithShape="1">
          <a:blip r:embed="rId5"/>
          <a:srcRect l="9723" r="20262"/>
          <a:stretch/>
        </p:blipFill>
        <p:spPr>
          <a:xfrm>
            <a:off x="4695900" y="0"/>
            <a:ext cx="4448100" cy="47631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OTN IN NUMBERS</a:t>
            </a:r>
            <a:endParaRPr>
              <a:solidFill>
                <a:srgbClr val="FFFFFF"/>
              </a:solidFill>
              <a:latin typeface="Montserrat"/>
              <a:ea typeface="Montserrat"/>
              <a:cs typeface="Montserrat"/>
              <a:sym typeface="Montserrat"/>
            </a:endParaRPr>
          </a:p>
        </p:txBody>
      </p:sp>
      <p:sp>
        <p:nvSpPr>
          <p:cNvPr id="237" name="Google Shape;237;p2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8"/>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61</a:t>
            </a:fld>
            <a:endParaRPr b="1">
              <a:solidFill>
                <a:schemeClr val="lt1"/>
              </a:solidFill>
              <a:latin typeface="Raleway"/>
              <a:ea typeface="Raleway"/>
              <a:cs typeface="Raleway"/>
              <a:sym typeface="Raleway"/>
            </a:endParaRPr>
          </a:p>
        </p:txBody>
      </p:sp>
      <p:sp>
        <p:nvSpPr>
          <p:cNvPr id="239" name="Google Shape;239;p2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240" name="Google Shape;240;p28"/>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241" name="Google Shape;241;p28"/>
          <p:cNvSpPr txBox="1"/>
          <p:nvPr/>
        </p:nvSpPr>
        <p:spPr>
          <a:xfrm>
            <a:off x="866975"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47,500</a:t>
            </a:r>
            <a:endParaRPr sz="3000">
              <a:solidFill>
                <a:srgbClr val="FFFFFF"/>
              </a:solidFill>
              <a:latin typeface="Raleway Light"/>
              <a:ea typeface="Raleway Light"/>
              <a:cs typeface="Raleway Light"/>
              <a:sym typeface="Raleway Light"/>
            </a:endParaRPr>
          </a:p>
        </p:txBody>
      </p:sp>
      <p:cxnSp>
        <p:nvCxnSpPr>
          <p:cNvPr id="242" name="Google Shape;242;p28"/>
          <p:cNvCxnSpPr/>
          <p:nvPr/>
        </p:nvCxnSpPr>
        <p:spPr>
          <a:xfrm>
            <a:off x="943175" y="2647975"/>
            <a:ext cx="1104900" cy="0"/>
          </a:xfrm>
          <a:prstGeom prst="straightConnector1">
            <a:avLst/>
          </a:prstGeom>
          <a:noFill/>
          <a:ln w="9525" cap="flat" cmpd="sng">
            <a:solidFill>
              <a:srgbClr val="FFFFFF"/>
            </a:solidFill>
            <a:prstDash val="solid"/>
            <a:round/>
            <a:headEnd type="none" w="med" len="med"/>
            <a:tailEnd type="none" w="med" len="med"/>
          </a:ln>
        </p:spPr>
      </p:cxnSp>
      <p:sp>
        <p:nvSpPr>
          <p:cNvPr id="243" name="Google Shape;243;p28"/>
          <p:cNvSpPr txBox="1"/>
          <p:nvPr/>
        </p:nvSpPr>
        <p:spPr>
          <a:xfrm>
            <a:off x="871775"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TAGGED ANIMALS TRACKED</a:t>
            </a:r>
            <a:endParaRPr sz="1000">
              <a:solidFill>
                <a:srgbClr val="FFFFFF"/>
              </a:solidFill>
              <a:latin typeface="Lato"/>
              <a:ea typeface="Lato"/>
              <a:cs typeface="Lato"/>
              <a:sym typeface="Lato"/>
            </a:endParaRPr>
          </a:p>
        </p:txBody>
      </p:sp>
      <p:sp>
        <p:nvSpPr>
          <p:cNvPr id="244" name="Google Shape;244;p28"/>
          <p:cNvSpPr txBox="1"/>
          <p:nvPr/>
        </p:nvSpPr>
        <p:spPr>
          <a:xfrm>
            <a:off x="2819600"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614</a:t>
            </a:r>
            <a:endParaRPr sz="3000">
              <a:solidFill>
                <a:srgbClr val="FFFFFF"/>
              </a:solidFill>
              <a:latin typeface="Raleway Light"/>
              <a:ea typeface="Raleway Light"/>
              <a:cs typeface="Raleway Light"/>
              <a:sym typeface="Raleway Light"/>
            </a:endParaRPr>
          </a:p>
        </p:txBody>
      </p:sp>
      <p:cxnSp>
        <p:nvCxnSpPr>
          <p:cNvPr id="245" name="Google Shape;245;p28"/>
          <p:cNvCxnSpPr/>
          <p:nvPr/>
        </p:nvCxnSpPr>
        <p:spPr>
          <a:xfrm>
            <a:off x="2976800" y="2647975"/>
            <a:ext cx="556800" cy="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28"/>
          <p:cNvSpPr txBox="1"/>
          <p:nvPr/>
        </p:nvSpPr>
        <p:spPr>
          <a:xfrm>
            <a:off x="2824400"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SENIOR SCIENTISTS</a:t>
            </a:r>
            <a:endParaRPr sz="1000">
              <a:solidFill>
                <a:srgbClr val="FFFFFF"/>
              </a:solidFill>
              <a:latin typeface="Lato"/>
              <a:ea typeface="Lato"/>
              <a:cs typeface="Lato"/>
              <a:sym typeface="Lato"/>
            </a:endParaRPr>
          </a:p>
        </p:txBody>
      </p:sp>
      <p:sp>
        <p:nvSpPr>
          <p:cNvPr id="247" name="Google Shape;247;p28"/>
          <p:cNvSpPr txBox="1"/>
          <p:nvPr/>
        </p:nvSpPr>
        <p:spPr>
          <a:xfrm>
            <a:off x="4883075"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FFFF"/>
                </a:solidFill>
                <a:latin typeface="Raleway Light"/>
                <a:ea typeface="Raleway Light"/>
                <a:cs typeface="Raleway Light"/>
                <a:sym typeface="Raleway Light"/>
              </a:rPr>
              <a:t>212</a:t>
            </a:r>
            <a:endParaRPr sz="3000" dirty="0">
              <a:solidFill>
                <a:srgbClr val="FFFFFF"/>
              </a:solidFill>
              <a:latin typeface="Raleway Light"/>
              <a:ea typeface="Raleway Light"/>
              <a:cs typeface="Raleway Light"/>
              <a:sym typeface="Raleway Light"/>
            </a:endParaRPr>
          </a:p>
        </p:txBody>
      </p:sp>
      <p:cxnSp>
        <p:nvCxnSpPr>
          <p:cNvPr id="248" name="Google Shape;248;p28"/>
          <p:cNvCxnSpPr/>
          <p:nvPr/>
        </p:nvCxnSpPr>
        <p:spPr>
          <a:xfrm>
            <a:off x="4949150" y="2647975"/>
            <a:ext cx="547200" cy="0"/>
          </a:xfrm>
          <a:prstGeom prst="straightConnector1">
            <a:avLst/>
          </a:prstGeom>
          <a:noFill/>
          <a:ln w="9525" cap="flat" cmpd="sng">
            <a:solidFill>
              <a:srgbClr val="FFFFFF"/>
            </a:solidFill>
            <a:prstDash val="solid"/>
            <a:round/>
            <a:headEnd type="none" w="med" len="med"/>
            <a:tailEnd type="none" w="med" len="med"/>
          </a:ln>
        </p:spPr>
      </p:cxnSp>
      <p:sp>
        <p:nvSpPr>
          <p:cNvPr id="249" name="Google Shape;249;p28"/>
          <p:cNvSpPr txBox="1"/>
          <p:nvPr/>
        </p:nvSpPr>
        <p:spPr>
          <a:xfrm>
            <a:off x="4887875"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SPECIES TRACKED</a:t>
            </a:r>
            <a:endParaRPr sz="1000">
              <a:solidFill>
                <a:srgbClr val="FFFFFF"/>
              </a:solidFill>
              <a:latin typeface="Lato"/>
              <a:ea typeface="Lato"/>
              <a:cs typeface="Lato"/>
              <a:sym typeface="Lato"/>
            </a:endParaRPr>
          </a:p>
          <a:p>
            <a:pPr marL="0" lvl="0" indent="0" algn="l" rtl="0">
              <a:spcBef>
                <a:spcPts val="0"/>
              </a:spcBef>
              <a:spcAft>
                <a:spcPts val="0"/>
              </a:spcAft>
              <a:buNone/>
            </a:pPr>
            <a:r>
              <a:rPr lang="en" sz="1000">
                <a:solidFill>
                  <a:srgbClr val="FFFFFF"/>
                </a:solidFill>
                <a:latin typeface="Lato"/>
                <a:ea typeface="Lato"/>
                <a:cs typeface="Lato"/>
                <a:sym typeface="Lato"/>
              </a:rPr>
              <a:t>GLOBALLY</a:t>
            </a:r>
            <a:endParaRPr sz="1000">
              <a:solidFill>
                <a:srgbClr val="FFFFFF"/>
              </a:solidFill>
              <a:latin typeface="Lato"/>
              <a:ea typeface="Lato"/>
              <a:cs typeface="Lato"/>
              <a:sym typeface="Lato"/>
            </a:endParaRPr>
          </a:p>
        </p:txBody>
      </p:sp>
      <p:sp>
        <p:nvSpPr>
          <p:cNvPr id="250" name="Google Shape;250;p28"/>
          <p:cNvSpPr txBox="1"/>
          <p:nvPr/>
        </p:nvSpPr>
        <p:spPr>
          <a:xfrm>
            <a:off x="6835700"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75,000</a:t>
            </a:r>
            <a:endParaRPr sz="3000">
              <a:solidFill>
                <a:srgbClr val="FFFFFF"/>
              </a:solidFill>
              <a:latin typeface="Raleway Light"/>
              <a:ea typeface="Raleway Light"/>
              <a:cs typeface="Raleway Light"/>
              <a:sym typeface="Raleway Light"/>
            </a:endParaRPr>
          </a:p>
        </p:txBody>
      </p:sp>
      <p:cxnSp>
        <p:nvCxnSpPr>
          <p:cNvPr id="251" name="Google Shape;251;p28"/>
          <p:cNvCxnSpPr/>
          <p:nvPr/>
        </p:nvCxnSpPr>
        <p:spPr>
          <a:xfrm>
            <a:off x="6911900" y="2647975"/>
            <a:ext cx="1197000" cy="0"/>
          </a:xfrm>
          <a:prstGeom prst="straightConnector1">
            <a:avLst/>
          </a:prstGeom>
          <a:noFill/>
          <a:ln w="9525" cap="flat" cmpd="sng">
            <a:solidFill>
              <a:srgbClr val="FFFFFF"/>
            </a:solidFill>
            <a:prstDash val="solid"/>
            <a:round/>
            <a:headEnd type="none" w="med" len="med"/>
            <a:tailEnd type="none" w="med" len="med"/>
          </a:ln>
        </p:spPr>
      </p:cxnSp>
      <p:sp>
        <p:nvSpPr>
          <p:cNvPr id="252" name="Google Shape;252;p28"/>
          <p:cNvSpPr txBox="1"/>
          <p:nvPr/>
        </p:nvSpPr>
        <p:spPr>
          <a:xfrm>
            <a:off x="6840500"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KM COVERED BY GLIDERS</a:t>
            </a:r>
            <a:endParaRPr sz="1000">
              <a:solidFill>
                <a:srgbClr val="FFFFFF"/>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659675" y="2698500"/>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370950" y="2735763"/>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734450" y="2698500"/>
            <a:ext cx="883602" cy="617125"/>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460850" y="3352900"/>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807100" y="3597925"/>
            <a:ext cx="1520000" cy="127075"/>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en-GB" sz="1350">
                <a:solidFill>
                  <a:srgbClr val="005FAA"/>
                </a:solidFill>
                <a:latin typeface="Poppins" pitchFamily="2" charset="77"/>
                <a:cs typeface="Poppins" pitchFamily="2" charset="77"/>
              </a:rPr>
              <a:t>A wealth of data about various marine species, habitats and whole ecosystems already exists,…</a:t>
            </a: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19178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350">
                <a:solidFill>
                  <a:srgbClr val="005FAA"/>
                </a:solidFill>
                <a:latin typeface="Poppins" pitchFamily="2" charset="77"/>
                <a:cs typeface="Poppins" pitchFamily="2" charset="77"/>
              </a:rPr>
              <a:t>… but accessing such data requires extraordinary efforts from individual users     to </a:t>
            </a:r>
            <a:r>
              <a:rPr lang="en-GB" sz="1350" b="1" dirty="0">
                <a:solidFill>
                  <a:srgbClr val="005FAA"/>
                </a:solidFill>
                <a:latin typeface="Poppins" pitchFamily="2" charset="77"/>
                <a:cs typeface="Poppins" pitchFamily="2" charset="77"/>
              </a:rPr>
              <a:t>gather and assemble disjunct pieces of information.</a:t>
            </a:r>
            <a:endParaRPr lang="en-US" sz="135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892519" y="2513506"/>
            <a:ext cx="1669379" cy="410998"/>
          </a:xfrm>
        </p:spPr>
        <p:txBody>
          <a:bodyPr lIns="0" tIns="0" rIns="0" bIns="0"/>
          <a:lstStyle/>
          <a:p>
            <a:pPr marL="0" indent="0">
              <a:lnSpc>
                <a:spcPts val="1500"/>
              </a:lnSpc>
              <a:buNone/>
            </a:pPr>
            <a:r>
              <a:rPr lang="en-US" sz="1350">
                <a:solidFill>
                  <a:srgbClr val="005FAA"/>
                </a:solidFill>
                <a:latin typeface="Poppins" pitchFamily="2" charset="77"/>
                <a:cs typeface="Poppins" pitchFamily="2" charset="77"/>
              </a:rPr>
              <a:t>Modern databases often lack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5" y="1528163"/>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Cohesion</a:t>
            </a:r>
            <a:r>
              <a:rPr lang="en-US" sz="1350">
                <a:solidFill>
                  <a:srgbClr val="005FAA"/>
                </a:solidFill>
                <a:latin typeface="Poppins Light" pitchFamily="2" charset="77"/>
                <a:cs typeface="Poppins Light" pitchFamily="2" charset="77"/>
              </a:rPr>
              <a:t> in information </a:t>
            </a:r>
          </a:p>
          <a:p>
            <a:pPr marL="0" indent="0" defTabSz="685800">
              <a:lnSpc>
                <a:spcPts val="1500"/>
              </a:lnSpc>
              <a:spcBef>
                <a:spcPts val="750"/>
              </a:spcBef>
              <a:buClrTx/>
              <a:buNone/>
            </a:pPr>
            <a:r>
              <a:rPr lang="en-US" sz="1350">
                <a:solidFill>
                  <a:srgbClr val="005FAA"/>
                </a:solidFill>
                <a:latin typeface="Poppins Light" pitchFamily="2" charset="77"/>
                <a:cs typeface="Poppins Light" pitchFamily="2" charset="77"/>
              </a:rPr>
              <a:t>Universal and </a:t>
            </a:r>
            <a:r>
              <a:rPr lang="en-US" sz="1350" b="1" dirty="0">
                <a:solidFill>
                  <a:srgbClr val="005FAA"/>
                </a:solidFill>
                <a:latin typeface="Poppins Light" pitchFamily="2" charset="77"/>
                <a:cs typeface="Poppins Light" pitchFamily="2" charset="77"/>
              </a:rPr>
              <a:t>comparable              language </a:t>
            </a:r>
            <a:r>
              <a:rPr lang="en-US" sz="1350">
                <a:solidFill>
                  <a:srgbClr val="005FAA"/>
                </a:solidFill>
                <a:latin typeface="Poppins Light" pitchFamily="2" charset="77"/>
                <a:cs typeface="Poppins Light" pitchFamily="2" charset="77"/>
              </a:rPr>
              <a:t>use</a:t>
            </a:r>
          </a:p>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Contextual information </a:t>
            </a:r>
            <a:r>
              <a:rPr lang="en-US" sz="1350">
                <a:solidFill>
                  <a:srgbClr val="005FAA"/>
                </a:solidFill>
                <a:latin typeface="Poppins Light" pitchFamily="2" charset="77"/>
                <a:cs typeface="Poppins Light" pitchFamily="2" charset="77"/>
              </a:rPr>
              <a:t>on how data was acquired</a:t>
            </a: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a:solidFill>
                  <a:srgbClr val="005FAA"/>
                </a:solidFill>
                <a:latin typeface="Poppins" pitchFamily="2" charset="77"/>
                <a:cs typeface="Poppins" pitchFamily="2" charset="77"/>
              </a:rPr>
              <a:t>… causing confusion and making the assembly of complete information difficult.</a:t>
            </a:r>
          </a:p>
        </p:txBody>
      </p:sp>
      <p:sp>
        <p:nvSpPr>
          <p:cNvPr id="17" name="Oval 16">
            <a:extLst>
              <a:ext uri="{FF2B5EF4-FFF2-40B4-BE49-F238E27FC236}">
                <a16:creationId xmlns:a16="http://schemas.microsoft.com/office/drawing/2014/main" id="{BB31EC3C-D820-3046-B5A6-1CB18FD3C31B}"/>
              </a:ext>
            </a:extLst>
          </p:cNvPr>
          <p:cNvSpPr/>
          <p:nvPr/>
        </p:nvSpPr>
        <p:spPr>
          <a:xfrm>
            <a:off x="5642810" y="1556087"/>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42810" y="1828854"/>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42810" y="232150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Tree>
    <p:extLst>
      <p:ext uri="{BB962C8B-B14F-4D97-AF65-F5344CB8AC3E}">
        <p14:creationId xmlns:p14="http://schemas.microsoft.com/office/powerpoint/2010/main" val="398612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56035" y="441888"/>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Census of marine Life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GB" sz="1350" kern="1200">
                <a:ea typeface="+mn-ea"/>
              </a:rPr>
              <a:t>Between 2000 and 2010 the multimillion-dollar initiative saw collaborative and individual efforts from more than </a:t>
            </a:r>
            <a:r>
              <a:rPr lang="en-GB" sz="1350" b="1" u="sng" kern="1200" dirty="0">
                <a:ea typeface="+mn-ea"/>
              </a:rPr>
              <a:t>2700 scientists </a:t>
            </a:r>
            <a:r>
              <a:rPr lang="en-GB" sz="1350" kern="1200">
                <a:ea typeface="+mn-ea"/>
              </a:rPr>
              <a:t>and </a:t>
            </a:r>
            <a:r>
              <a:rPr lang="en-GB" sz="1350" b="1" u="sng" kern="1200" dirty="0">
                <a:ea typeface="+mn-ea"/>
              </a:rPr>
              <a:t>more than 80 nations</a:t>
            </a:r>
            <a:r>
              <a:rPr lang="en-GB" sz="1350" kern="1200">
                <a:ea typeface="+mn-ea"/>
              </a:rPr>
              <a:t>, putting the discipline of marine science on the map, </a:t>
            </a:r>
            <a:r>
              <a:rPr lang="en-GB" sz="1350" b="1" u="sng" kern="1200" dirty="0">
                <a:ea typeface="+mn-ea"/>
              </a:rPr>
              <a:t>discovering more than 6000 new marine species </a:t>
            </a:r>
            <a:r>
              <a:rPr lang="en-GB" sz="1350" kern="1200">
                <a:ea typeface="+mn-ea"/>
              </a:rPr>
              <a:t>and highlighting some of the most urgent threats to our oceans.</a:t>
            </a:r>
            <a:endParaRPr lang="en-US" sz="1350" kern="120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5856</TotalTime>
  <Words>6819</Words>
  <Application>Microsoft Office PowerPoint</Application>
  <PresentationFormat>On-screen Show (16:9)</PresentationFormat>
  <Paragraphs>575</Paragraphs>
  <Slides>62</Slides>
  <Notes>62</Notes>
  <HiddenSlides>16</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62</vt:i4>
      </vt:variant>
    </vt:vector>
  </HeadingPairs>
  <TitlesOfParts>
    <vt:vector size="81" baseType="lpstr">
      <vt:lpstr>Poppins Light</vt:lpstr>
      <vt:lpstr>Wingdings</vt:lpstr>
      <vt:lpstr>Lato Light</vt:lpstr>
      <vt:lpstr>Calibri Light</vt:lpstr>
      <vt:lpstr>Raleway</vt:lpstr>
      <vt:lpstr>Poppins Medium</vt:lpstr>
      <vt:lpstr>Poppins SemiBold</vt:lpstr>
      <vt:lpstr>Lucida Sans</vt:lpstr>
      <vt:lpstr>Raleway Light</vt:lpstr>
      <vt:lpstr>Arial</vt:lpstr>
      <vt:lpstr>Raleway SemiBold</vt:lpstr>
      <vt:lpstr>Montserrat</vt:lpstr>
      <vt:lpstr>Lato</vt:lpstr>
      <vt:lpstr>Calibri</vt:lpstr>
      <vt:lpstr>Poppins</vt:lpstr>
      <vt:lpstr>Verdana</vt:lpstr>
      <vt:lpstr>Simple Light</vt:lpstr>
      <vt:lpstr>Office Theme</vt:lpstr>
      <vt:lpstr>1_Office Theme</vt:lpstr>
      <vt:lpstr>PowerPoint Presentation</vt:lpstr>
      <vt:lpstr>ABOUT OTN</vt:lpstr>
      <vt:lpstr>OTN IN YOUR REGION</vt:lpstr>
      <vt:lpstr>PowerPoint Presentation</vt:lpstr>
      <vt:lpstr>A healthy ocean is a diverse ocean</vt:lpstr>
      <vt:lpstr>PowerPoint Presentation</vt:lpstr>
      <vt:lpstr>Collect, analyse, archive, repeat</vt:lpstr>
      <vt:lpstr>Collect, analyse, archive, repeat</vt:lpstr>
      <vt:lpstr>PowerPoint Presentation</vt:lpstr>
      <vt:lpstr>PowerPoint Presentation</vt:lpstr>
      <vt:lpstr>OBIS - Origins, history and achievements</vt:lpstr>
      <vt:lpstr>OBIS: Free, accessible and detailed marine data</vt:lpstr>
      <vt:lpstr>PowerPoint Presentation</vt:lpstr>
      <vt:lpstr>From Nature to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Capacity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Workshop Schedule</vt:lpstr>
      <vt:lpstr>Workshop Schedule</vt:lpstr>
      <vt:lpstr>PowerPoint Presentation</vt:lpstr>
      <vt:lpstr>WoRMS in a nutshell</vt:lpstr>
      <vt:lpstr>PowerPoint Presentation</vt:lpstr>
      <vt:lpstr>PowerPoint Presentation</vt:lpstr>
      <vt:lpstr>Relationship of Aphia with other systems &amp; projects</vt:lpstr>
      <vt:lpstr>WoRMS – supported by a large editorial network</vt:lpstr>
      <vt:lpstr>WoRMS management</vt:lpstr>
      <vt:lpstr>WoRMS – content for a single entry</vt:lpstr>
      <vt:lpstr>WoRMS – content for a single entry</vt:lpstr>
      <vt:lpstr>WoRMS – where are we? Some number crunching…</vt:lpstr>
      <vt:lpstr>PowerPoint Presentation</vt:lpstr>
      <vt:lpstr>PowerPoint Presentation</vt:lpstr>
      <vt:lpstr>WoRMS – taxonomic backbone for OBIS</vt:lpstr>
      <vt:lpstr>PowerPoint Presentation</vt:lpstr>
      <vt:lpstr>WoRMS – OBIS: mutual geographical quality control</vt:lpstr>
      <vt:lpstr>PowerPoint Presentation</vt:lpstr>
      <vt:lpstr>AQUATIC ANIMALS</vt:lpstr>
      <vt:lpstr>TAG TECHNOLOGY</vt:lpstr>
      <vt:lpstr>HOW TRACKING WORKS</vt:lpstr>
      <vt:lpstr>ACOUSTIC RECEIVER MOORINGS</vt:lpstr>
      <vt:lpstr>GLIDERS</vt:lpstr>
      <vt:lpstr>ROV: REMOTELY OPERATED VEHICLE</vt:lpstr>
      <vt:lpstr>TRACK, CONNECT, TRANSFORM</vt:lpstr>
      <vt:lpstr>TRACK</vt:lpstr>
      <vt:lpstr>CONNECT</vt:lpstr>
      <vt:lpstr>TRANSFORM</vt:lpstr>
      <vt:lpstr>INFORMING POLICY</vt:lpstr>
      <vt:lpstr>OTN IN NUMBERS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Jonathan Pye</cp:lastModifiedBy>
  <cp:revision>54</cp:revision>
  <dcterms:modified xsi:type="dcterms:W3CDTF">2021-02-05T15:41:04Z</dcterms:modified>
</cp:coreProperties>
</file>